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61" r:id="rId3"/>
    <p:sldId id="258" r:id="rId4"/>
    <p:sldId id="263" r:id="rId5"/>
    <p:sldId id="264" r:id="rId6"/>
    <p:sldId id="265" r:id="rId7"/>
    <p:sldId id="266" r:id="rId8"/>
    <p:sldId id="267" r:id="rId9"/>
    <p:sldId id="259" r:id="rId10"/>
    <p:sldId id="270" r:id="rId11"/>
    <p:sldId id="271" r:id="rId12"/>
    <p:sldId id="282" r:id="rId13"/>
    <p:sldId id="268" r:id="rId14"/>
    <p:sldId id="269" r:id="rId15"/>
    <p:sldId id="285" r:id="rId16"/>
    <p:sldId id="286" r:id="rId17"/>
    <p:sldId id="272" r:id="rId18"/>
    <p:sldId id="279" r:id="rId19"/>
    <p:sldId id="273" r:id="rId20"/>
    <p:sldId id="274" r:id="rId21"/>
    <p:sldId id="283" r:id="rId22"/>
    <p:sldId id="275" r:id="rId23"/>
    <p:sldId id="284" r:id="rId24"/>
    <p:sldId id="276" r:id="rId25"/>
    <p:sldId id="278" r:id="rId26"/>
    <p:sldId id="277" r:id="rId27"/>
    <p:sldId id="257" r:id="rId28"/>
    <p:sldId id="281" r:id="rId29"/>
    <p:sldId id="26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E1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868F09-3E95-4FD8-AC43-EC3A89B69027}" v="9" dt="2025-04-18T22:44:02.435"/>
    <p1510:client id="{B101D8C3-1E3F-4418-BC05-8E44AE69B016}" v="493" dt="2025-04-19T03:33:12.1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94" autoAdjust="0"/>
    <p:restoredTop sz="94694"/>
  </p:normalViewPr>
  <p:slideViewPr>
    <p:cSldViewPr snapToGrid="0">
      <p:cViewPr varScale="1">
        <p:scale>
          <a:sx n="67" d="100"/>
          <a:sy n="67" d="100"/>
        </p:scale>
        <p:origin x="636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eg>
</file>

<file path=ppt/media/image11.png>
</file>

<file path=ppt/media/image12.png>
</file>

<file path=ppt/media/image13.jpe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934936-9950-4A5C-AF31-C2EF0C846A48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295C98-6379-4D08-9358-BBC23DF9F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991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331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7491A-AC2C-6593-C142-ED11D5CCF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A022E9-E5F4-984F-AE33-922AF32C8E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6BA459-E3C4-8A07-FCF1-9ABBBF4A23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6747C-3FD4-DF5D-5DEE-F508DBD1BD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605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72F9B9-1BDC-9416-AB8F-86F205A8E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26CC66-A590-F714-BCD0-D8493057D6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40F576-7070-0B18-82D9-563E584CF6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39E4F5-C781-9619-C5F3-D4FFFE9C96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1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3F9629-0F4B-458B-8A62-A63DE877B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2ADCE6-6A9B-8363-C8BD-8CF1230CED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3ECC0D-7900-57C7-8C63-A007A01CB8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3BFD8-3703-91DE-08FD-C97AFDEF2D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0549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3F9629-0F4B-458B-8A62-A63DE877B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2ADCE6-6A9B-8363-C8BD-8CF1230CED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3ECC0D-7900-57C7-8C63-A007A01CB8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3BFD8-3703-91DE-08FD-C97AFDEF2D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494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3F9629-0F4B-458B-8A62-A63DE877B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2ADCE6-6A9B-8363-C8BD-8CF1230CED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3ECC0D-7900-57C7-8C63-A007A01CB8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3BFD8-3703-91DE-08FD-C97AFDEF2D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4089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17D72-633E-89FF-E7FF-54B2CB41D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8CF56C-04C5-F3CE-9B8F-946AD927A5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0597B2-0CC8-FF32-E54B-7B34ECC157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B8C6E-0E5C-8294-5590-C7A3F666E4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737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3D79A-AD3B-B7A3-1047-98EAA1158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B986FD-6884-1A86-C9DE-685DB18934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A9BCCD-783F-FFE0-D963-054C60E8E9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DC3D4-06EF-F18D-A010-E53677AD4F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294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D48A83-8A58-10F4-FE66-E1AFD426C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82C906-A84B-C063-7C62-5B7E3CD80A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9B104C-1C6E-59B1-55D1-7391B32A0C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75B1AE-7913-EE66-9A59-30CD947C63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3724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52E1A-A85F-D9D0-5DD2-FBE44E8AD3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58411E-5301-481B-5161-51B973D9BF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19C1FB-2AE3-71D7-391C-410BE2234A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0C17D-DDE6-B36B-676C-522CA5CD09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001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3D79A-AD3B-B7A3-1047-98EAA1158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B986FD-6884-1A86-C9DE-685DB18934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A9BCCD-783F-FFE0-D963-054C60E8E9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DC3D4-06EF-F18D-A010-E53677AD4F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13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0F686-B7EC-7943-A2D8-30FF16C05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EE34F-933E-A5CC-FD94-B03FEAE537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DE9E17-E839-7063-39D9-6CB922C8C0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2C858-F315-EEE6-C645-B816C80280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7254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99D1B8-E68C-A9D1-EB51-43BFB7013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006CCD-0BD1-AC4B-5323-9397F0ECDA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788249-C7BB-22B0-BC7E-A866EB4153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D00AF6-34BD-2A8E-034A-A3AB5B9CCE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529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3D79A-AD3B-B7A3-1047-98EAA1158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B986FD-6884-1A86-C9DE-685DB18934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A9BCCD-783F-FFE0-D963-054C60E8E9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DC3D4-06EF-F18D-A010-E53677AD4F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542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1AA90-EF85-A995-277C-C6B863988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B31F63-5C6C-CFDD-9161-23C1CF8C3B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19014B-84F6-890E-CE8F-306727C824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C36FD-A96B-E7E0-70DF-38AB004219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385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8F9B0-CAFA-B39D-0EB9-77D5C35FC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22C263-F447-77C0-CB73-3E80142CD4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A0E213-F68D-A7E3-F469-E9B96DB69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BC3C8C-1ED4-9B5F-6E7C-5C9E0DF778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091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4F71FC-9C4E-75A5-E6C7-766213F3F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24ADFD-6D55-70AD-9834-082E39CAF4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33D684-0102-2880-98B7-664D08A14F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52638A-79D8-9479-0BFE-D893D385DA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066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4F71FC-9C4E-75A5-E6C7-766213F3F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24ADFD-6D55-70AD-9834-082E39CAF4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33D684-0102-2880-98B7-664D08A14F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52638A-79D8-9479-0BFE-D893D385DA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713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6D3D6F-7388-E391-E25A-64BC89F65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700EE4-448B-0312-D1EB-E5B9D0ED65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B3DBF4-F3CA-57DE-B291-92C788670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End of course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4EFC1-1581-5D50-3999-F0AB5C29BD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44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CB0524-FD9A-945B-B423-7EC27A205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BB9C0A-8411-E349-7DCE-76562DFDF7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3DA1F4-B5F7-28F8-81AD-10E7621363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2B859-E0AE-A593-4A7F-D4F1D820E2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246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D0ACB-FBBA-86DD-9EE2-A87555848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410A7C-DDA5-5F8F-1936-986DB6DBBB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F34C61-0416-2D9F-EE73-2E9C8E1A10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BDA36-A716-DAF0-09DF-CECF171606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9696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5FB00B-15B5-D2A7-4167-9BDF1280B5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A577D1-7E06-F755-30B0-E175B0B62D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59BF07-5A6C-A5D2-EEC1-A952C2AB14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929E-EB44-6911-1198-ADE4A7A988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906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3D79A-AD3B-B7A3-1047-98EAA1158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B986FD-6884-1A86-C9DE-685DB18934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A9BCCD-783F-FFE0-D963-054C60E8E9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DC3D4-06EF-F18D-A010-E53677AD4F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839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figure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470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1E1EA-4D0C-0BE6-347D-93AD7F4F83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A1BA0B-4975-22E0-C2C9-AEE2A87F83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C7888F-59DE-540C-90E5-6240BBAB85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figure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6DF83-B89F-29FD-4E6A-B800091D9C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033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7491A-AC2C-6593-C142-ED11D5CCF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A022E9-E5F4-984F-AE33-922AF32C8E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6BA459-E3C4-8A07-FCF1-9ABBBF4A23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content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6747C-3FD4-DF5D-5DEE-F508DBD1BD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95C98-6379-4D08-9358-BBC23DF9F7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762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E2051-DCA3-C2E3-2DBF-F12A00665B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A5E05-39FC-113C-4CB9-1F7D61B698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78EFB-858D-A91B-CA78-351EB6C0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6DBA4-A9E5-91A4-3946-A233832CA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EA464-C5D4-BDFE-56A8-4251BD9E7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76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A7EFF-D120-B96D-7DF4-8054F5A36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2B512-306A-16BF-CBC1-F135E9C2E8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0A960-6638-517F-B5E1-8CD032DE1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7CAE4-DE82-2623-D1AE-FE268B059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82E6B-4540-04E7-7C9F-8DE658482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145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360FE5-0EB7-07F3-79DC-0D18E9E9AB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4C2F51-359C-C867-CF04-B76D2ED3A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6E497-32D4-941F-A494-AE4392737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6E028-C86B-5731-A304-EEFB6E338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A4DAC-8A6D-0E24-97A7-7F4EB0805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002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294C6-AAA9-0E9A-A965-D32ABECF8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57E5A-B680-C453-5E76-23C30A7D4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657B5-BFF5-3F08-B1A4-BF6512536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AE396-C484-1D82-3038-FB65E16AC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1ACBF-A28E-B9C7-A335-EA62BB691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08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ADA7A-8AB6-25E4-C86E-EC78BB564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60DE3-D420-8DFE-5DD0-E50874019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87A6B-38E7-2DF7-B0B4-93DC16DF8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2986E-2E29-53C9-12AC-431D748D5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9667-EA96-65E6-4488-1A79BF6D1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554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57195-A1AB-CF67-17EB-0D6B8E33A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B2E97-371F-276E-AA3D-EA1E5A3E43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FE2789-3280-ADA5-02C8-D0BF489FF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E483F9-7E6E-4CD5-B385-843EA49F8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88E86-87CD-D481-EE9E-0CB3E0082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78EBEC-E1F6-BCEC-DEC0-FEE606641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7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8CF07-7CB2-DAED-AC16-51E10083D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9B398-73C2-3C48-4C92-C37B7DDBC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C7B433-6012-5A04-C310-1B7C179E22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E56373-7673-A2D3-497E-CF90D6539B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C24B31-69AB-0D4C-2EF5-B15C997BB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BA4BAE-4293-60BD-88E6-D9CE9718B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0BB2C2-7CDE-88CA-B268-78FEB6CB0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0B82-66B4-2FE3-4BD8-C890C84B7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016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44172-CFEF-A7C8-4128-F8C545775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F40408-917E-B4C5-2012-E9D429F8D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795AF-D63D-3172-2803-C6FFA7163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43094-C570-84C1-D524-26038760B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179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329BCD-F7A2-A2E9-611C-D3F73FB2A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0B76E7-16F2-60E4-C752-F27D76F69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C0EAF-B7D6-5562-D70F-39AE7EA6C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951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30B92-254A-2EC8-1293-2C44CCAB9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3E83A-F12F-CF3B-1F11-5A72D7149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506A6-98DF-3B00-F59A-FDF6080D23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BACD5-D96E-7D3C-52D2-B5F152D23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6B0AE1-DCD1-39DC-8874-93AA9B7B4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2BA1A7-FA0A-D965-5F6A-0F4F97629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64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58345-CE31-6E96-306D-BA2C6E343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A8A893-2612-54DC-F66D-B7F8C83DDF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BCE61F-4B46-B866-AA33-3DCF9F7A9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4E8F1-8680-86E1-85FB-F02179349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85EA5D-137A-78F9-40B6-5BCB562F8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E27090-0A10-3383-9D39-FFCC19199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966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7E0095-715C-115B-5832-4E91927E7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D7D22-83B5-C734-0C72-0162BEC8D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B3605-C5B1-B910-E0E4-61034B5881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56B1D0-BB4C-4D59-A60E-3A6668E8C91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69ED3-F599-5FC5-B802-3B8987D33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A7F9A-996B-56C5-ADE1-508A5F653C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6F8143-AF99-4D46-AFA8-C54F13A1D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265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nuailab.com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microsoft.com/office/2007/relationships/hdphoto" Target="../media/hdphoto1.wdp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xmLMWC2YlI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6792F-D67A-6911-20D2-48F1054319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183" y="1195796"/>
            <a:ext cx="11329852" cy="1138238"/>
          </a:xfrm>
        </p:spPr>
        <p:txBody>
          <a:bodyPr>
            <a:noAutofit/>
          </a:bodyPr>
          <a:lstStyle/>
          <a:p>
            <a:pPr algn="l"/>
            <a:br>
              <a:rPr lang="en-US" sz="3200" dirty="0">
                <a:solidFill>
                  <a:srgbClr val="D8E1DA"/>
                </a:solidFill>
                <a:latin typeface="+mn-lt"/>
              </a:rPr>
            </a:br>
            <a:br>
              <a:rPr lang="en-US" sz="3200" dirty="0">
                <a:solidFill>
                  <a:schemeClr val="bg1"/>
                </a:solidFill>
                <a:latin typeface="+mn-lt"/>
              </a:rPr>
            </a:br>
            <a:r>
              <a:rPr lang="en-US" sz="4400" dirty="0">
                <a:solidFill>
                  <a:srgbClr val="D8E1DA"/>
                </a:solidFill>
                <a:latin typeface="+mn-lt"/>
              </a:rPr>
              <a:t>Continual Learning: Methods and Applications</a:t>
            </a:r>
            <a:endParaRPr lang="en-US" sz="4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BCCF38-CF6E-7857-F1E3-1FFCF78CEC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183" y="4505121"/>
            <a:ext cx="6100983" cy="1487487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sz="3200" dirty="0">
                <a:solidFill>
                  <a:srgbClr val="D8E1DA"/>
                </a:solidFill>
              </a:rPr>
              <a:t>Jayanta Dey, PhD</a:t>
            </a:r>
          </a:p>
          <a:p>
            <a:pPr algn="l"/>
            <a:r>
              <a:rPr lang="en-US" i="1" dirty="0">
                <a:solidFill>
                  <a:srgbClr val="D8E1DA"/>
                </a:solidFill>
              </a:rPr>
              <a:t>Postdoctoral Research Fellow</a:t>
            </a:r>
          </a:p>
          <a:p>
            <a:pPr algn="l"/>
            <a:r>
              <a:rPr lang="en-US" i="1" dirty="0">
                <a:solidFill>
                  <a:srgbClr val="D8E1DA"/>
                </a:solidFill>
                <a:hlinkClick r:id="rId2"/>
              </a:rPr>
              <a:t>https://</a:t>
            </a:r>
            <a:r>
              <a:rPr lang="en-US" i="1" dirty="0" err="1">
                <a:solidFill>
                  <a:srgbClr val="D8E1DA"/>
                </a:solidFill>
                <a:hlinkClick r:id="rId2"/>
              </a:rPr>
              <a:t>www.nuailab.com</a:t>
            </a:r>
            <a:endParaRPr lang="en-US" i="1" dirty="0">
              <a:solidFill>
                <a:srgbClr val="D8E1DA"/>
              </a:solidFill>
            </a:endParaRPr>
          </a:p>
          <a:p>
            <a:pPr algn="l"/>
            <a:r>
              <a:rPr lang="en-US" i="1" dirty="0">
                <a:solidFill>
                  <a:srgbClr val="D8E1DA"/>
                </a:solidFill>
              </a:rPr>
              <a:t>MATRIX AI Consortium, UTSA</a:t>
            </a:r>
          </a:p>
        </p:txBody>
      </p:sp>
      <p:pic>
        <p:nvPicPr>
          <p:cNvPr id="10" name="Picture 9" descr="A logo of a brain&#10;&#10;AI-generated content may be incorrect.">
            <a:extLst>
              <a:ext uri="{FF2B5EF4-FFF2-40B4-BE49-F238E27FC236}">
                <a16:creationId xmlns:a16="http://schemas.microsoft.com/office/drawing/2014/main" id="{9917E64B-942B-A73D-3C61-BBD2DCD5EE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44" y="4505121"/>
            <a:ext cx="1342834" cy="1477118"/>
          </a:xfrm>
          <a:prstGeom prst="rect">
            <a:avLst/>
          </a:prstGeom>
        </p:spPr>
      </p:pic>
      <p:pic>
        <p:nvPicPr>
          <p:cNvPr id="1026" name="Picture 2" descr="AIM-AHEAD">
            <a:extLst>
              <a:ext uri="{FF2B5EF4-FFF2-40B4-BE49-F238E27FC236}">
                <a16:creationId xmlns:a16="http://schemas.microsoft.com/office/drawing/2014/main" id="{F81B5C45-0ADC-3422-9E0C-A550332EE0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931" y="4505121"/>
            <a:ext cx="1657820" cy="1309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logo with a letter and a tree&#10;&#10;Description automatically generated with medium confidence">
            <a:extLst>
              <a:ext uri="{FF2B5EF4-FFF2-40B4-BE49-F238E27FC236}">
                <a16:creationId xmlns:a16="http://schemas.microsoft.com/office/drawing/2014/main" id="{F7F05F70-721D-396A-BC73-572DD8671A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591" y="4499907"/>
            <a:ext cx="10922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414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0B39D8-30AD-457C-7BBB-1D1CFCFA7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-up of a cow&#10;&#10;Description automatically generated">
            <a:extLst>
              <a:ext uri="{FF2B5EF4-FFF2-40B4-BE49-F238E27FC236}">
                <a16:creationId xmlns:a16="http://schemas.microsoft.com/office/drawing/2014/main" id="{619A1D35-21F2-F262-32CC-7200E5D7F7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428" y="1678610"/>
            <a:ext cx="2222500" cy="2857500"/>
          </a:xfrm>
          <a:prstGeom prst="rect">
            <a:avLst/>
          </a:prstGeom>
        </p:spPr>
      </p:pic>
      <p:pic>
        <p:nvPicPr>
          <p:cNvPr id="11" name="Picture 10" descr="A close up of a sheep&#10;&#10;Description automatically generated">
            <a:extLst>
              <a:ext uri="{FF2B5EF4-FFF2-40B4-BE49-F238E27FC236}">
                <a16:creationId xmlns:a16="http://schemas.microsoft.com/office/drawing/2014/main" id="{F162C816-04B5-FD35-1145-99F6EFB09F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389"/>
          <a:stretch/>
        </p:blipFill>
        <p:spPr>
          <a:xfrm>
            <a:off x="9055929" y="1678610"/>
            <a:ext cx="2970419" cy="28575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E202EC5-DD74-BFEE-FF3A-9DF51D30B653}"/>
              </a:ext>
            </a:extLst>
          </p:cNvPr>
          <p:cNvSpPr txBox="1">
            <a:spLocks/>
          </p:cNvSpPr>
          <p:nvPr/>
        </p:nvSpPr>
        <p:spPr>
          <a:xfrm>
            <a:off x="658223" y="441531"/>
            <a:ext cx="6459331" cy="13596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Let’s teach machines:</a:t>
            </a:r>
          </a:p>
          <a:p>
            <a:pPr algn="l"/>
            <a:endParaRPr lang="en-US" sz="4800" dirty="0">
              <a:solidFill>
                <a:schemeClr val="bg1"/>
              </a:solidFill>
              <a:latin typeface="+mn-lt"/>
            </a:endParaRPr>
          </a:p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4000" dirty="0">
                <a:solidFill>
                  <a:schemeClr val="bg1"/>
                </a:solidFill>
                <a:latin typeface="+mn-lt"/>
              </a:rPr>
              <a:t>Task2 (Cow vs Sheep)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CC3A42-2130-72A2-C1D4-098B278A9E16}"/>
              </a:ext>
            </a:extLst>
          </p:cNvPr>
          <p:cNvSpPr txBox="1"/>
          <p:nvPr/>
        </p:nvSpPr>
        <p:spPr>
          <a:xfrm>
            <a:off x="658223" y="1801156"/>
            <a:ext cx="57425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Recipe: 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Training data (feature, label)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Learnable parameters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Loss function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D85916-D680-A65C-17E5-015D205E52E9}"/>
              </a:ext>
            </a:extLst>
          </p:cNvPr>
          <p:cNvSpPr txBox="1"/>
          <p:nvPr/>
        </p:nvSpPr>
        <p:spPr>
          <a:xfrm>
            <a:off x="7107299" y="4636587"/>
            <a:ext cx="402936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Accuracy 78.02%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C8DFA0-4D72-1996-C0EE-293634E87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683" y="4030767"/>
            <a:ext cx="3810243" cy="23857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A3FE1A-87AA-8593-9D6F-7A1EB4AD4C1B}"/>
              </a:ext>
            </a:extLst>
          </p:cNvPr>
          <p:cNvSpPr txBox="1"/>
          <p:nvPr/>
        </p:nvSpPr>
        <p:spPr>
          <a:xfrm>
            <a:off x="6724406" y="5321839"/>
            <a:ext cx="46630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Successfully learns Task2</a:t>
            </a:r>
          </a:p>
        </p:txBody>
      </p:sp>
    </p:spTree>
    <p:extLst>
      <p:ext uri="{BB962C8B-B14F-4D97-AF65-F5344CB8AC3E}">
        <p14:creationId xmlns:p14="http://schemas.microsoft.com/office/powerpoint/2010/main" val="2627506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D58F3B-EFAB-9CAB-AB5C-760980EDB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F3873-5771-1AD4-BE5A-557D3EEBD4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8297" y="673101"/>
            <a:ext cx="9528312" cy="1104900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Let’s re-evaluate performance on Task 1</a:t>
            </a:r>
          </a:p>
        </p:txBody>
      </p:sp>
      <p:pic>
        <p:nvPicPr>
          <p:cNvPr id="9" name="Picture 8" descr="A cat with a red collar&#10;&#10;Description automatically generated">
            <a:extLst>
              <a:ext uri="{FF2B5EF4-FFF2-40B4-BE49-F238E27FC236}">
                <a16:creationId xmlns:a16="http://schemas.microsoft.com/office/drawing/2014/main" id="{4291CC4B-94B6-54CA-BDD0-588A50AD0A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100" y="1675643"/>
            <a:ext cx="3721378" cy="28447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B5FDB4F-3FA8-4B70-4A53-513F6062BE91}"/>
              </a:ext>
            </a:extLst>
          </p:cNvPr>
          <p:cNvSpPr txBox="1"/>
          <p:nvPr/>
        </p:nvSpPr>
        <p:spPr>
          <a:xfrm>
            <a:off x="4267201" y="4725847"/>
            <a:ext cx="1550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Dog!!!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9C90E3-276A-1A2E-228E-872E0955C5E5}"/>
              </a:ext>
            </a:extLst>
          </p:cNvPr>
          <p:cNvSpPr txBox="1"/>
          <p:nvPr/>
        </p:nvSpPr>
        <p:spPr>
          <a:xfrm>
            <a:off x="7355839" y="1778001"/>
            <a:ext cx="4557864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Task 1 accuracy got down to 45.94% from 82.31%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0B0F6D-F8B0-C657-2EE9-B0CB6696D6BB}"/>
              </a:ext>
            </a:extLst>
          </p:cNvPr>
          <p:cNvSpPr txBox="1"/>
          <p:nvPr/>
        </p:nvSpPr>
        <p:spPr>
          <a:xfrm>
            <a:off x="7144643" y="3740057"/>
            <a:ext cx="46630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Successfully learns Task2,</a:t>
            </a:r>
          </a:p>
          <a:p>
            <a:r>
              <a:rPr lang="en-US" sz="2800" dirty="0">
                <a:solidFill>
                  <a:schemeClr val="bg1"/>
                </a:solidFill>
              </a:rPr>
              <a:t>But forgets Task1.</a:t>
            </a:r>
          </a:p>
        </p:txBody>
      </p:sp>
    </p:spTree>
    <p:extLst>
      <p:ext uri="{BB962C8B-B14F-4D97-AF65-F5344CB8AC3E}">
        <p14:creationId xmlns:p14="http://schemas.microsoft.com/office/powerpoint/2010/main" val="3444754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D58F3B-EFAB-9CAB-AB5C-760980EDB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F3873-5771-1AD4-BE5A-557D3EEBD4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600" y="673101"/>
            <a:ext cx="10978322" cy="1104900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Problems with traditional machine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62603F-120E-4D45-EC49-26D470BCACAA}"/>
              </a:ext>
            </a:extLst>
          </p:cNvPr>
          <p:cNvSpPr txBox="1"/>
          <p:nvPr/>
        </p:nvSpPr>
        <p:spPr>
          <a:xfrm>
            <a:off x="748475" y="2125683"/>
            <a:ext cx="1011777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Forgets previous tasks when trained on new tasks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2. Is data hungry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3. Is resource hungry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27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C41EFE-C1F3-5EF6-DE6B-6F9F3EBE9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9A80-426B-F1FF-02D9-907DC965BC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391" y="418473"/>
            <a:ext cx="8616406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Catastrophic Forgetting</a:t>
            </a:r>
          </a:p>
        </p:txBody>
      </p:sp>
      <p:pic>
        <p:nvPicPr>
          <p:cNvPr id="9" name="Picture 8" descr="A diagram of performance and performance&#10;&#10;Description automatically generated">
            <a:extLst>
              <a:ext uri="{FF2B5EF4-FFF2-40B4-BE49-F238E27FC236}">
                <a16:creationId xmlns:a16="http://schemas.microsoft.com/office/drawing/2014/main" id="{F7CCB2D2-8864-8A40-3A4A-854E935E9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645" y="1496315"/>
            <a:ext cx="4464286" cy="40799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F84AD6-EC96-3429-B182-4FAC5638654B}"/>
              </a:ext>
            </a:extLst>
          </p:cNvPr>
          <p:cNvSpPr txBox="1"/>
          <p:nvPr/>
        </p:nvSpPr>
        <p:spPr>
          <a:xfrm>
            <a:off x="506896" y="6271591"/>
            <a:ext cx="10141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Book Chapter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: Van de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ven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Soures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Kudithipudi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, Continual Learning and Catastrophic Forgetting,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arxiv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 2024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931F0-A5F3-D7C4-9724-5C252E10DBB3}"/>
              </a:ext>
            </a:extLst>
          </p:cNvPr>
          <p:cNvSpPr txBox="1"/>
          <p:nvPr/>
        </p:nvSpPr>
        <p:spPr>
          <a:xfrm>
            <a:off x="8075990" y="2368798"/>
            <a:ext cx="3820231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Performance on Task1 (yellow) is improving while being trained on Task1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515757-A029-BB1B-7F72-B2A3D69CF2A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81" r="-19617" b="11102"/>
          <a:stretch/>
        </p:blipFill>
        <p:spPr>
          <a:xfrm>
            <a:off x="2731645" y="5576301"/>
            <a:ext cx="5628544" cy="50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173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5D2BBE-06F1-B709-0D0F-F47999B86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824FB-F8D6-7E2D-B89B-F5528637F8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48" y="336274"/>
            <a:ext cx="8616406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Catastrophic Forgetting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0A82F8-CF8C-8ED9-DE3B-5160CE9C69B4}"/>
              </a:ext>
            </a:extLst>
          </p:cNvPr>
          <p:cNvSpPr txBox="1"/>
          <p:nvPr/>
        </p:nvSpPr>
        <p:spPr>
          <a:xfrm>
            <a:off x="506896" y="6271591"/>
            <a:ext cx="10141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Book Chapter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: Van de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ven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Soures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Kudithipudi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, Continual Learning and Catastrophic Forgetting,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arxiv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 2024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 descr="A diagram of performance and time&#10;&#10;Description automatically generated">
            <a:extLst>
              <a:ext uri="{FF2B5EF4-FFF2-40B4-BE49-F238E27FC236}">
                <a16:creationId xmlns:a16="http://schemas.microsoft.com/office/drawing/2014/main" id="{C81F25CD-88F2-5C4B-01FC-8CD2DE8E7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251" y="1441174"/>
            <a:ext cx="4572878" cy="42040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5B78D4-AF0B-A3A6-510C-B7613FC11204}"/>
              </a:ext>
            </a:extLst>
          </p:cNvPr>
          <p:cNvSpPr txBox="1"/>
          <p:nvPr/>
        </p:nvSpPr>
        <p:spPr>
          <a:xfrm>
            <a:off x="7196447" y="1744660"/>
            <a:ext cx="4572877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Performance on Task2 (blue) is improving while being trained on Task2,</a:t>
            </a:r>
          </a:p>
          <a:p>
            <a:r>
              <a:rPr lang="en-US" sz="3600" dirty="0">
                <a:solidFill>
                  <a:schemeClr val="bg1"/>
                </a:solidFill>
              </a:rPr>
              <a:t>But performance on Task1 (yellow) goes down.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80137E-DBDB-F5DC-F60A-D0FD008FD4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81" r="-19617" b="11102"/>
          <a:stretch/>
        </p:blipFill>
        <p:spPr>
          <a:xfrm>
            <a:off x="1861251" y="5645271"/>
            <a:ext cx="5758748" cy="49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651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5D2BBE-06F1-B709-0D0F-F47999B86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824FB-F8D6-7E2D-B89B-F5528637F8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48" y="336274"/>
            <a:ext cx="10352156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Catastrophic Forgetting: first mention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E23759-755D-043F-C7A8-1BA78CF2AB64}"/>
              </a:ext>
            </a:extLst>
          </p:cNvPr>
          <p:cNvSpPr txBox="1"/>
          <p:nvPr/>
        </p:nvSpPr>
        <p:spPr>
          <a:xfrm>
            <a:off x="1630016" y="1961322"/>
            <a:ext cx="101114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0" i="0" dirty="0">
                <a:solidFill>
                  <a:schemeClr val="bg1"/>
                </a:solidFill>
                <a:effectLst/>
              </a:rPr>
              <a:t>"Training on a new set of items may drastically disrupt performance on previously learned items."</a:t>
            </a:r>
          </a:p>
          <a:p>
            <a:pPr algn="l"/>
            <a:r>
              <a:rPr lang="en-US" sz="3600" b="0" i="0" dirty="0">
                <a:solidFill>
                  <a:schemeClr val="bg1"/>
                </a:solidFill>
                <a:effectLst/>
              </a:rPr>
              <a:t>-- McCloskey &amp; Cohen, 1989</a:t>
            </a:r>
          </a:p>
        </p:txBody>
      </p:sp>
    </p:spTree>
    <p:extLst>
      <p:ext uri="{BB962C8B-B14F-4D97-AF65-F5344CB8AC3E}">
        <p14:creationId xmlns:p14="http://schemas.microsoft.com/office/powerpoint/2010/main" val="3547767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5D2BBE-06F1-B709-0D0F-F47999B86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824FB-F8D6-7E2D-B89B-F5528637F8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48" y="336274"/>
            <a:ext cx="8616406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About 30 years later…</a:t>
            </a:r>
          </a:p>
        </p:txBody>
      </p:sp>
      <p:pic>
        <p:nvPicPr>
          <p:cNvPr id="4" name="Picture 3" descr="A close-up of a white paper&#10;&#10;Description automatically generated">
            <a:extLst>
              <a:ext uri="{FF2B5EF4-FFF2-40B4-BE49-F238E27FC236}">
                <a16:creationId xmlns:a16="http://schemas.microsoft.com/office/drawing/2014/main" id="{1490FBFD-6876-AB21-13EB-B4859C06E5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433" y="1099932"/>
            <a:ext cx="6798038" cy="54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581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E0F703-E864-81BA-51E6-AFBB2490C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C2007-6597-FFD0-A484-2076744674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48" y="336274"/>
            <a:ext cx="10598784" cy="1104900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Mitigate Catastrophic Forgetting: solution 1</a:t>
            </a:r>
          </a:p>
        </p:txBody>
      </p:sp>
      <p:pic>
        <p:nvPicPr>
          <p:cNvPr id="3" name="Picture 2" descr="A diagram of a task and a cow&#10;&#10;AI-generated content may be incorrect.">
            <a:extLst>
              <a:ext uri="{FF2B5EF4-FFF2-40B4-BE49-F238E27FC236}">
                <a16:creationId xmlns:a16="http://schemas.microsoft.com/office/drawing/2014/main" id="{0237456D-2503-EA6D-845F-6EA70F0AB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597" y="1091039"/>
            <a:ext cx="5396806" cy="49134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E1E8F5-5273-7280-6DFE-7F5D3C30EE8B}"/>
              </a:ext>
            </a:extLst>
          </p:cNvPr>
          <p:cNvSpPr txBox="1"/>
          <p:nvPr/>
        </p:nvSpPr>
        <p:spPr>
          <a:xfrm>
            <a:off x="1854445" y="6256752"/>
            <a:ext cx="8989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Stacking Single Task Experts is the most naïve solution </a:t>
            </a:r>
          </a:p>
        </p:txBody>
      </p:sp>
    </p:spTree>
    <p:extLst>
      <p:ext uri="{BB962C8B-B14F-4D97-AF65-F5344CB8AC3E}">
        <p14:creationId xmlns:p14="http://schemas.microsoft.com/office/powerpoint/2010/main" val="333399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EDEA2E-C072-98C4-1014-F843F6095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0CE6C-960B-435F-C977-53C7A5AEB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600" y="673101"/>
            <a:ext cx="8616406" cy="1104900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Recall: Features of Human Learning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C40357F-8551-F53B-3462-FB72677EE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9628" y="2135903"/>
            <a:ext cx="9648372" cy="13567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914400" indent="-914400" algn="l">
              <a:buFont typeface="+mj-lt"/>
              <a:buAutoNum type="arabicPeriod"/>
            </a:pPr>
            <a:r>
              <a:rPr lang="en-US" sz="3600" dirty="0">
                <a:solidFill>
                  <a:srgbClr val="D8E1DA"/>
                </a:solidFill>
              </a:rPr>
              <a:t>Can continuously learn different tasks</a:t>
            </a:r>
          </a:p>
          <a:p>
            <a:pPr algn="l"/>
            <a:endParaRPr lang="en-US" sz="3600" dirty="0">
              <a:solidFill>
                <a:srgbClr val="D8E1DA"/>
              </a:solidFill>
            </a:endParaRPr>
          </a:p>
          <a:p>
            <a:pPr algn="l"/>
            <a:r>
              <a:rPr lang="en-US" sz="3600" dirty="0">
                <a:solidFill>
                  <a:srgbClr val="D8E1DA"/>
                </a:solidFill>
              </a:rPr>
              <a:t>2.    Improves on past and current tasks as they learn new tasks</a:t>
            </a:r>
          </a:p>
          <a:p>
            <a:pPr algn="l"/>
            <a:endParaRPr lang="en-US" sz="3600" dirty="0">
              <a:solidFill>
                <a:srgbClr val="D8E1DA"/>
              </a:solidFill>
            </a:endParaRPr>
          </a:p>
          <a:p>
            <a:pPr algn="l"/>
            <a:r>
              <a:rPr lang="en-US" sz="3600" dirty="0">
                <a:solidFill>
                  <a:srgbClr val="D8E1DA"/>
                </a:solidFill>
              </a:rPr>
              <a:t>3.     Requires fewer samples to learn</a:t>
            </a:r>
          </a:p>
        </p:txBody>
      </p:sp>
      <p:pic>
        <p:nvPicPr>
          <p:cNvPr id="4" name="Picture 3" descr="A green circle with a white check mark&#10;&#10;Description automatically generated">
            <a:extLst>
              <a:ext uri="{FF2B5EF4-FFF2-40B4-BE49-F238E27FC236}">
                <a16:creationId xmlns:a16="http://schemas.microsoft.com/office/drawing/2014/main" id="{E8E6236B-D57B-EE82-F01A-7334B73C2B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9" y="1945898"/>
            <a:ext cx="810125" cy="750198"/>
          </a:xfrm>
          <a:prstGeom prst="rect">
            <a:avLst/>
          </a:prstGeom>
        </p:spPr>
      </p:pic>
      <p:pic>
        <p:nvPicPr>
          <p:cNvPr id="6" name="Picture 5" descr="A red circle with a white x in it&#10;&#10;Description automatically generated">
            <a:extLst>
              <a:ext uri="{FF2B5EF4-FFF2-40B4-BE49-F238E27FC236}">
                <a16:creationId xmlns:a16="http://schemas.microsoft.com/office/drawing/2014/main" id="{A63ACC0D-0AB5-70C9-878B-5495325F57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3358662"/>
            <a:ext cx="802644" cy="750199"/>
          </a:xfrm>
          <a:prstGeom prst="rect">
            <a:avLst/>
          </a:prstGeom>
        </p:spPr>
      </p:pic>
      <p:pic>
        <p:nvPicPr>
          <p:cNvPr id="7" name="Picture 6" descr="A red circle with a white x in it&#10;&#10;Description automatically generated">
            <a:extLst>
              <a:ext uri="{FF2B5EF4-FFF2-40B4-BE49-F238E27FC236}">
                <a16:creationId xmlns:a16="http://schemas.microsoft.com/office/drawing/2014/main" id="{F9270E14-7A6E-F3C6-023F-8E890B66ED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9" y="4924225"/>
            <a:ext cx="802644" cy="75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2945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F98057-B9AC-FC3D-44A7-BA0E41D94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9BE0A-FF0F-87FA-7EF8-EF218CC12B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47" y="336274"/>
            <a:ext cx="10907543" cy="1104900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Mitigate Catastrophic Forgetting: solution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445404-1828-E07E-BF72-D56C2BAFDEB0}"/>
              </a:ext>
            </a:extLst>
          </p:cNvPr>
          <p:cNvSpPr txBox="1"/>
          <p:nvPr/>
        </p:nvSpPr>
        <p:spPr>
          <a:xfrm>
            <a:off x="8298543" y="2016981"/>
            <a:ext cx="3820684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Task 2 performance gets better !!!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Task1 is frozen.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D4B357-72D9-B3FB-5703-DD5E763568ED}"/>
              </a:ext>
            </a:extLst>
          </p:cNvPr>
          <p:cNvSpPr txBox="1"/>
          <p:nvPr/>
        </p:nvSpPr>
        <p:spPr>
          <a:xfrm>
            <a:off x="647147" y="6254200"/>
            <a:ext cx="11319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Solution to people with rich resources: dynamically expanding network</a:t>
            </a:r>
          </a:p>
        </p:txBody>
      </p:sp>
      <p:pic>
        <p:nvPicPr>
          <p:cNvPr id="8" name="Picture 7" descr="A diagram of a task&#10;&#10;Description automatically generated">
            <a:extLst>
              <a:ext uri="{FF2B5EF4-FFF2-40B4-BE49-F238E27FC236}">
                <a16:creationId xmlns:a16="http://schemas.microsoft.com/office/drawing/2014/main" id="{20EBF5B1-DF93-5436-BC7B-CBCC83DDB9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743" y="1084777"/>
            <a:ext cx="55118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301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123F66-731A-C360-A57E-D8D66D32B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C5CA7-9F13-F3EE-86B7-E7155714C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600" y="673101"/>
            <a:ext cx="6426200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Module Learning Aims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964FB-1C44-926A-1D9E-B15F55CBCD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6600" y="1612899"/>
            <a:ext cx="9356634" cy="3594101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D8E1DA"/>
                </a:solidFill>
              </a:rPr>
              <a:t>Aim 1: Learn what continual learning (CL) is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D8E1DA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D8E1DA"/>
                </a:solidFill>
              </a:rPr>
              <a:t>Aim 2: Methods to do CL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D8E1DA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D8E1DA"/>
                </a:solidFill>
              </a:rPr>
              <a:t>Aim 3: Datasets that can benefit from CL</a:t>
            </a:r>
          </a:p>
        </p:txBody>
      </p:sp>
    </p:spTree>
    <p:extLst>
      <p:ext uri="{BB962C8B-B14F-4D97-AF65-F5344CB8AC3E}">
        <p14:creationId xmlns:p14="http://schemas.microsoft.com/office/powerpoint/2010/main" val="32923357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32AA51-A093-7426-AE61-018BB3A4D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F5C8-5701-572E-D4EB-F27561BB62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48" y="336274"/>
            <a:ext cx="10705662" cy="1104900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Mitigate Catastrophic Forgetting: solution 3</a:t>
            </a:r>
          </a:p>
        </p:txBody>
      </p:sp>
      <p:pic>
        <p:nvPicPr>
          <p:cNvPr id="4" name="Picture 3" descr="A diagram of a network&#10;&#10;AI-generated content may be incorrect.">
            <a:extLst>
              <a:ext uri="{FF2B5EF4-FFF2-40B4-BE49-F238E27FC236}">
                <a16:creationId xmlns:a16="http://schemas.microsoft.com/office/drawing/2014/main" id="{53B0E7DF-857C-7771-349B-924AC51C4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322" y="1109174"/>
            <a:ext cx="4810607" cy="48296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65A3EF-E137-E01F-9154-A74F1A94867E}"/>
              </a:ext>
            </a:extLst>
          </p:cNvPr>
          <p:cNvSpPr txBox="1"/>
          <p:nvPr/>
        </p:nvSpPr>
        <p:spPr>
          <a:xfrm>
            <a:off x="901148" y="6188511"/>
            <a:ext cx="116619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Solution to people with constrained resources: resource allocation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4187F9-530E-F65E-4321-9FB3913C4957}"/>
              </a:ext>
            </a:extLst>
          </p:cNvPr>
          <p:cNvSpPr txBox="1"/>
          <p:nvPr/>
        </p:nvSpPr>
        <p:spPr>
          <a:xfrm>
            <a:off x="7790753" y="1109174"/>
            <a:ext cx="4120198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Reserve some parameters within the same model for Task1 and others for Task2.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Different papers use different criteria to guide the parameter allocation.</a:t>
            </a:r>
          </a:p>
        </p:txBody>
      </p:sp>
    </p:spTree>
    <p:extLst>
      <p:ext uri="{BB962C8B-B14F-4D97-AF65-F5344CB8AC3E}">
        <p14:creationId xmlns:p14="http://schemas.microsoft.com/office/powerpoint/2010/main" val="33198727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EDEA2E-C072-98C4-1014-F843F6095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0CE6C-960B-435F-C977-53C7A5AEB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600" y="673101"/>
            <a:ext cx="8616406" cy="1104900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Recall: Features of Human Learning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C40357F-8551-F53B-3462-FB72677EE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9628" y="2135903"/>
            <a:ext cx="9648372" cy="13567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914400" indent="-914400" algn="l">
              <a:buFont typeface="+mj-lt"/>
              <a:buAutoNum type="arabicPeriod"/>
            </a:pPr>
            <a:r>
              <a:rPr lang="en-US" sz="3600" dirty="0">
                <a:solidFill>
                  <a:srgbClr val="D8E1DA"/>
                </a:solidFill>
              </a:rPr>
              <a:t>Can continuously learn different tasks</a:t>
            </a:r>
          </a:p>
          <a:p>
            <a:pPr algn="l"/>
            <a:endParaRPr lang="en-US" sz="3600" dirty="0">
              <a:solidFill>
                <a:srgbClr val="D8E1DA"/>
              </a:solidFill>
            </a:endParaRPr>
          </a:p>
          <a:p>
            <a:pPr algn="l"/>
            <a:r>
              <a:rPr lang="en-US" sz="3600" dirty="0">
                <a:solidFill>
                  <a:srgbClr val="D8E1DA"/>
                </a:solidFill>
              </a:rPr>
              <a:t>2.    Improves on past and current tasks as they learn new tasks</a:t>
            </a:r>
          </a:p>
          <a:p>
            <a:pPr algn="l"/>
            <a:endParaRPr lang="en-US" sz="3600" dirty="0">
              <a:solidFill>
                <a:srgbClr val="D8E1DA"/>
              </a:solidFill>
            </a:endParaRPr>
          </a:p>
          <a:p>
            <a:pPr algn="l"/>
            <a:r>
              <a:rPr lang="en-US" sz="3600" dirty="0">
                <a:solidFill>
                  <a:srgbClr val="D8E1DA"/>
                </a:solidFill>
              </a:rPr>
              <a:t>3.     Requires fewer samples to learn</a:t>
            </a:r>
          </a:p>
        </p:txBody>
      </p:sp>
      <p:pic>
        <p:nvPicPr>
          <p:cNvPr id="4" name="Picture 3" descr="A green circle with a white check mark&#10;&#10;Description automatically generated">
            <a:extLst>
              <a:ext uri="{FF2B5EF4-FFF2-40B4-BE49-F238E27FC236}">
                <a16:creationId xmlns:a16="http://schemas.microsoft.com/office/drawing/2014/main" id="{E8E6236B-D57B-EE82-F01A-7334B73C2B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9" y="1945898"/>
            <a:ext cx="810125" cy="750198"/>
          </a:xfrm>
          <a:prstGeom prst="rect">
            <a:avLst/>
          </a:prstGeom>
        </p:spPr>
      </p:pic>
      <p:pic>
        <p:nvPicPr>
          <p:cNvPr id="6" name="Picture 5" descr="A red circle with a white x in it&#10;&#10;Description automatically generated">
            <a:extLst>
              <a:ext uri="{FF2B5EF4-FFF2-40B4-BE49-F238E27FC236}">
                <a16:creationId xmlns:a16="http://schemas.microsoft.com/office/drawing/2014/main" id="{A63ACC0D-0AB5-70C9-878B-5495325F57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041" y="3369638"/>
            <a:ext cx="802644" cy="750199"/>
          </a:xfrm>
          <a:prstGeom prst="rect">
            <a:avLst/>
          </a:prstGeom>
        </p:spPr>
      </p:pic>
      <p:pic>
        <p:nvPicPr>
          <p:cNvPr id="3" name="Picture 2" descr="A green circle with a white check mark&#10;&#10;Description automatically generated">
            <a:extLst>
              <a:ext uri="{FF2B5EF4-FFF2-40B4-BE49-F238E27FC236}">
                <a16:creationId xmlns:a16="http://schemas.microsoft.com/office/drawing/2014/main" id="{0C7A22BF-9585-99E9-AA58-2C0D20509B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2372" y="3369638"/>
            <a:ext cx="810125" cy="750198"/>
          </a:xfrm>
          <a:prstGeom prst="rect">
            <a:avLst/>
          </a:prstGeom>
        </p:spPr>
      </p:pic>
      <p:pic>
        <p:nvPicPr>
          <p:cNvPr id="5" name="Picture 4" descr="A green circle with a white check mark&#10;&#10;Description automatically generated">
            <a:extLst>
              <a:ext uri="{FF2B5EF4-FFF2-40B4-BE49-F238E27FC236}">
                <a16:creationId xmlns:a16="http://schemas.microsoft.com/office/drawing/2014/main" id="{FA2208BE-2A60-7D92-B1FF-6605CB7242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8" y="4885654"/>
            <a:ext cx="810125" cy="75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21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1E0A24-CB01-9470-E66A-B88B7C218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D11B1-8CC3-374B-8E13-9BDA3A514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48" y="336274"/>
            <a:ext cx="8616406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Mitigate Forgetting: solution 4</a:t>
            </a:r>
          </a:p>
        </p:txBody>
      </p:sp>
      <p:pic>
        <p:nvPicPr>
          <p:cNvPr id="3" name="Picture 2" descr="A graph of performance and task&#10;&#10;AI-generated content may be incorrect.">
            <a:extLst>
              <a:ext uri="{FF2B5EF4-FFF2-40B4-BE49-F238E27FC236}">
                <a16:creationId xmlns:a16="http://schemas.microsoft.com/office/drawing/2014/main" id="{ED3DDBDD-6BFC-9ABD-5410-373DE94AA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544" y="1162644"/>
            <a:ext cx="7411614" cy="47182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86142E-70B6-241D-9794-13DE6F6D8962}"/>
              </a:ext>
            </a:extLst>
          </p:cNvPr>
          <p:cNvSpPr txBox="1"/>
          <p:nvPr/>
        </p:nvSpPr>
        <p:spPr>
          <a:xfrm>
            <a:off x="506896" y="6271591"/>
            <a:ext cx="10141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Book Chapter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: Van de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ven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Soures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Kudithipudi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, Continual Learning and Catastrophic Forgetting,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arxiv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 2024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577E44-07C9-DFC3-474A-44223B06DE50}"/>
              </a:ext>
            </a:extLst>
          </p:cNvPr>
          <p:cNvSpPr txBox="1"/>
          <p:nvPr/>
        </p:nvSpPr>
        <p:spPr>
          <a:xfrm>
            <a:off x="8661158" y="1441174"/>
            <a:ext cx="3530842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Rehearsing on past data while training on current task can improve past tasks!</a:t>
            </a:r>
          </a:p>
        </p:txBody>
      </p:sp>
    </p:spTree>
    <p:extLst>
      <p:ext uri="{BB962C8B-B14F-4D97-AF65-F5344CB8AC3E}">
        <p14:creationId xmlns:p14="http://schemas.microsoft.com/office/powerpoint/2010/main" val="19433250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EDEA2E-C072-98C4-1014-F843F6095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0CE6C-960B-435F-C977-53C7A5AEB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600" y="673101"/>
            <a:ext cx="8616406" cy="1104900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Recall: Features of Human Learning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C40357F-8551-F53B-3462-FB72677EE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9628" y="2135903"/>
            <a:ext cx="9648372" cy="13567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914400" indent="-914400" algn="l">
              <a:buFont typeface="+mj-lt"/>
              <a:buAutoNum type="arabicPeriod"/>
            </a:pPr>
            <a:r>
              <a:rPr lang="en-US" sz="3600" dirty="0">
                <a:solidFill>
                  <a:srgbClr val="D8E1DA"/>
                </a:solidFill>
              </a:rPr>
              <a:t>Can continuously learn different tasks</a:t>
            </a:r>
          </a:p>
          <a:p>
            <a:pPr algn="l"/>
            <a:endParaRPr lang="en-US" sz="3600" dirty="0">
              <a:solidFill>
                <a:srgbClr val="D8E1DA"/>
              </a:solidFill>
            </a:endParaRPr>
          </a:p>
          <a:p>
            <a:pPr algn="l"/>
            <a:r>
              <a:rPr lang="en-US" sz="3600" dirty="0">
                <a:solidFill>
                  <a:srgbClr val="D8E1DA"/>
                </a:solidFill>
              </a:rPr>
              <a:t>2.    Improves on past and current tasks as they learn new tasks</a:t>
            </a:r>
          </a:p>
          <a:p>
            <a:pPr algn="l"/>
            <a:endParaRPr lang="en-US" sz="3600" dirty="0">
              <a:solidFill>
                <a:srgbClr val="D8E1DA"/>
              </a:solidFill>
            </a:endParaRPr>
          </a:p>
          <a:p>
            <a:pPr algn="l"/>
            <a:r>
              <a:rPr lang="en-US" sz="3600" dirty="0">
                <a:solidFill>
                  <a:srgbClr val="D8E1DA"/>
                </a:solidFill>
              </a:rPr>
              <a:t>3.     Requires fewer samples to learn</a:t>
            </a:r>
          </a:p>
        </p:txBody>
      </p:sp>
      <p:pic>
        <p:nvPicPr>
          <p:cNvPr id="4" name="Picture 3" descr="A green circle with a white check mark&#10;&#10;Description automatically generated">
            <a:extLst>
              <a:ext uri="{FF2B5EF4-FFF2-40B4-BE49-F238E27FC236}">
                <a16:creationId xmlns:a16="http://schemas.microsoft.com/office/drawing/2014/main" id="{E8E6236B-D57B-EE82-F01A-7334B73C2B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9" y="1945898"/>
            <a:ext cx="810125" cy="750198"/>
          </a:xfrm>
          <a:prstGeom prst="rect">
            <a:avLst/>
          </a:prstGeom>
        </p:spPr>
      </p:pic>
      <p:pic>
        <p:nvPicPr>
          <p:cNvPr id="3" name="Picture 2" descr="A green circle with a white check mark&#10;&#10;Description automatically generated">
            <a:extLst>
              <a:ext uri="{FF2B5EF4-FFF2-40B4-BE49-F238E27FC236}">
                <a16:creationId xmlns:a16="http://schemas.microsoft.com/office/drawing/2014/main" id="{0C7A22BF-9585-99E9-AA58-2C0D20509B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8" y="3307533"/>
            <a:ext cx="810125" cy="750198"/>
          </a:xfrm>
          <a:prstGeom prst="rect">
            <a:avLst/>
          </a:prstGeom>
        </p:spPr>
      </p:pic>
      <p:pic>
        <p:nvPicPr>
          <p:cNvPr id="5" name="Picture 4" descr="A green circle with a white check mark&#10;&#10;Description automatically generated">
            <a:extLst>
              <a:ext uri="{FF2B5EF4-FFF2-40B4-BE49-F238E27FC236}">
                <a16:creationId xmlns:a16="http://schemas.microsoft.com/office/drawing/2014/main" id="{FA2208BE-2A60-7D92-B1FF-6605CB7242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8" y="4885654"/>
            <a:ext cx="810125" cy="75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7940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4BFA13-9215-011E-540A-121A44789D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91CE9-301A-29EB-D8EE-5E06B3AA3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48" y="336274"/>
            <a:ext cx="8616406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CL solutions: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7288BD4-AF09-70E5-6D0D-7F01FDB96877}"/>
              </a:ext>
            </a:extLst>
          </p:cNvPr>
          <p:cNvSpPr txBox="1">
            <a:spLocks/>
          </p:cNvSpPr>
          <p:nvPr/>
        </p:nvSpPr>
        <p:spPr>
          <a:xfrm>
            <a:off x="645609" y="1712492"/>
            <a:ext cx="11548951" cy="33293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  <a:latin typeface="+mn-lt"/>
              </a:rPr>
              <a:t>1. Increase model size (improves current task)</a:t>
            </a:r>
          </a:p>
          <a:p>
            <a:pPr algn="l"/>
            <a:endParaRPr lang="en-US" sz="3600" dirty="0">
              <a:solidFill>
                <a:schemeClr val="bg1"/>
              </a:solidFill>
              <a:latin typeface="+mn-lt"/>
            </a:endParaRPr>
          </a:p>
          <a:p>
            <a:pPr algn="l"/>
            <a:r>
              <a:rPr lang="en-US" sz="3600" dirty="0">
                <a:solidFill>
                  <a:schemeClr val="bg1"/>
                </a:solidFill>
                <a:latin typeface="+mn-lt"/>
              </a:rPr>
              <a:t>2. Do not increase model size (reallocate parameters)</a:t>
            </a:r>
          </a:p>
          <a:p>
            <a:pPr algn="l"/>
            <a:endParaRPr lang="en-US" sz="3600" dirty="0">
              <a:solidFill>
                <a:schemeClr val="bg1"/>
              </a:solidFill>
              <a:latin typeface="+mn-lt"/>
            </a:endParaRPr>
          </a:p>
          <a:p>
            <a:pPr algn="l"/>
            <a:r>
              <a:rPr lang="en-US" sz="3600" dirty="0">
                <a:solidFill>
                  <a:schemeClr val="bg1"/>
                </a:solidFill>
                <a:latin typeface="+mn-lt"/>
              </a:rPr>
              <a:t>3. Rehearse on previous data (improves past tasks)</a:t>
            </a:r>
          </a:p>
        </p:txBody>
      </p:sp>
    </p:spTree>
    <p:extLst>
      <p:ext uri="{BB962C8B-B14F-4D97-AF65-F5344CB8AC3E}">
        <p14:creationId xmlns:p14="http://schemas.microsoft.com/office/powerpoint/2010/main" val="41993007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E95E6D-B40F-632B-DF65-AA32E4F6A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0A413-47EC-A3BA-03F9-1A1689A68E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48" y="336274"/>
            <a:ext cx="8616406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More challenges: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BCC955D-247A-73FB-BED8-E87A576D4F1E}"/>
              </a:ext>
            </a:extLst>
          </p:cNvPr>
          <p:cNvSpPr txBox="1">
            <a:spLocks/>
          </p:cNvSpPr>
          <p:nvPr/>
        </p:nvSpPr>
        <p:spPr>
          <a:xfrm>
            <a:off x="645609" y="1712492"/>
            <a:ext cx="11548951" cy="33293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  <a:latin typeface="+mn-lt"/>
              </a:rPr>
              <a:t>1. No task ID</a:t>
            </a:r>
            <a:endParaRPr lang="en-US" sz="3600" dirty="0">
              <a:solidFill>
                <a:schemeClr val="bg1"/>
              </a:solidFill>
              <a:latin typeface="Aptos Display" panose="02110004020202020204"/>
            </a:endParaRPr>
          </a:p>
          <a:p>
            <a:pPr algn="l"/>
            <a:endParaRPr lang="en-US" sz="3600" dirty="0">
              <a:solidFill>
                <a:schemeClr val="bg1"/>
              </a:solidFill>
              <a:latin typeface="Aptos"/>
            </a:endParaRPr>
          </a:p>
          <a:p>
            <a:pPr algn="l"/>
            <a:r>
              <a:rPr lang="en-US" sz="3600" dirty="0">
                <a:solidFill>
                  <a:schemeClr val="bg1"/>
                </a:solidFill>
                <a:latin typeface="+mn-lt"/>
              </a:rPr>
              <a:t>2. Variable resource constraints</a:t>
            </a:r>
          </a:p>
          <a:p>
            <a:pPr algn="l"/>
            <a:endParaRPr lang="en-US" sz="3600" dirty="0">
              <a:solidFill>
                <a:schemeClr val="bg1"/>
              </a:solidFill>
              <a:latin typeface="+mn-lt"/>
            </a:endParaRPr>
          </a:p>
          <a:p>
            <a:pPr algn="l"/>
            <a:r>
              <a:rPr lang="en-US" sz="3600" dirty="0">
                <a:solidFill>
                  <a:schemeClr val="bg1"/>
                </a:solidFill>
                <a:latin typeface="+mn-lt"/>
              </a:rPr>
              <a:t>3. Include temporal dimension</a:t>
            </a:r>
            <a:endParaRPr lang="en-US" dirty="0">
              <a:solidFill>
                <a:schemeClr val="bg1"/>
              </a:solidFill>
            </a:endParaRPr>
          </a:p>
          <a:p>
            <a:pPr algn="l"/>
            <a:endParaRPr lang="en-US" sz="3600" dirty="0">
              <a:solidFill>
                <a:schemeClr val="bg1"/>
              </a:solidFill>
              <a:latin typeface="+mn-lt"/>
            </a:endParaRPr>
          </a:p>
          <a:p>
            <a:pPr algn="l"/>
            <a:endParaRPr lang="en-US" sz="36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922072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441DCF-0C48-F2B4-78A3-A551FAB0A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BAD1A-EC3A-FC7B-43BF-2F088F8D9E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48" y="336274"/>
            <a:ext cx="10340527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Which datasets can benefit from CL?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F8C3FEA-D619-170A-90DD-905FF4D147C1}"/>
              </a:ext>
            </a:extLst>
          </p:cNvPr>
          <p:cNvSpPr txBox="1">
            <a:spLocks/>
          </p:cNvSpPr>
          <p:nvPr/>
        </p:nvSpPr>
        <p:spPr>
          <a:xfrm>
            <a:off x="645609" y="1712492"/>
            <a:ext cx="11548951" cy="33293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  <a:latin typeface="+mn-lt"/>
              </a:rPr>
              <a:t>1. Streaming in nature</a:t>
            </a:r>
          </a:p>
          <a:p>
            <a:pPr algn="l"/>
            <a:endParaRPr lang="en-US" sz="3600" dirty="0">
              <a:solidFill>
                <a:schemeClr val="bg1"/>
              </a:solidFill>
              <a:latin typeface="+mn-lt"/>
            </a:endParaRPr>
          </a:p>
          <a:p>
            <a:pPr algn="l"/>
            <a:r>
              <a:rPr lang="en-US" sz="3600" dirty="0">
                <a:solidFill>
                  <a:schemeClr val="bg1"/>
                </a:solidFill>
                <a:latin typeface="+mn-lt"/>
              </a:rPr>
              <a:t>2. Target task changes over time</a:t>
            </a:r>
          </a:p>
          <a:p>
            <a:pPr algn="l"/>
            <a:endParaRPr lang="en-US" sz="3600" dirty="0">
              <a:solidFill>
                <a:schemeClr val="bg1"/>
              </a:solidFill>
              <a:latin typeface="+mn-lt"/>
            </a:endParaRPr>
          </a:p>
          <a:p>
            <a:pPr algn="l"/>
            <a:r>
              <a:rPr lang="en-US" sz="3600" dirty="0">
                <a:solidFill>
                  <a:schemeClr val="bg1"/>
                </a:solidFill>
                <a:latin typeface="+mn-lt"/>
              </a:rPr>
              <a:t>3. Data has distribution shifts over time</a:t>
            </a:r>
          </a:p>
        </p:txBody>
      </p:sp>
    </p:spTree>
    <p:extLst>
      <p:ext uri="{BB962C8B-B14F-4D97-AF65-F5344CB8AC3E}">
        <p14:creationId xmlns:p14="http://schemas.microsoft.com/office/powerpoint/2010/main" val="40736798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rrow: Right 59">
            <a:extLst>
              <a:ext uri="{FF2B5EF4-FFF2-40B4-BE49-F238E27FC236}">
                <a16:creationId xmlns:a16="http://schemas.microsoft.com/office/drawing/2014/main" id="{0DEEE791-11AC-19A3-FD58-94D3E9012853}"/>
              </a:ext>
            </a:extLst>
          </p:cNvPr>
          <p:cNvSpPr/>
          <p:nvPr/>
        </p:nvSpPr>
        <p:spPr>
          <a:xfrm rot="5400000">
            <a:off x="7040806" y="3350293"/>
            <a:ext cx="2301530" cy="259079"/>
          </a:xfrm>
          <a:prstGeom prst="rightArrow">
            <a:avLst>
              <a:gd name="adj1" fmla="val 50000"/>
              <a:gd name="adj2" fmla="val 78942"/>
            </a:avLst>
          </a:prstGeom>
          <a:gradFill flip="none" rotWithShape="1">
            <a:gsLst>
              <a:gs pos="0">
                <a:schemeClr val="bg1">
                  <a:lumMod val="95000"/>
                  <a:alpha val="38000"/>
                </a:schemeClr>
              </a:gs>
              <a:gs pos="52300">
                <a:srgbClr val="D7D7D7">
                  <a:alpha val="31000"/>
                </a:srgbClr>
              </a:gs>
              <a:gs pos="100000">
                <a:schemeClr val="bg1">
                  <a:lumMod val="75000"/>
                  <a:alpha val="38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D2B0494C-7CF2-E94C-338A-257FE961BA26}"/>
              </a:ext>
            </a:extLst>
          </p:cNvPr>
          <p:cNvSpPr/>
          <p:nvPr/>
        </p:nvSpPr>
        <p:spPr>
          <a:xfrm rot="5400000">
            <a:off x="4856248" y="2703087"/>
            <a:ext cx="2438783" cy="260854"/>
          </a:xfrm>
          <a:prstGeom prst="rightArrow">
            <a:avLst>
              <a:gd name="adj1" fmla="val 50000"/>
              <a:gd name="adj2" fmla="val 78942"/>
            </a:avLst>
          </a:prstGeom>
          <a:gradFill flip="none" rotWithShape="1">
            <a:gsLst>
              <a:gs pos="0">
                <a:schemeClr val="bg1">
                  <a:lumMod val="95000"/>
                  <a:alpha val="38000"/>
                </a:schemeClr>
              </a:gs>
              <a:gs pos="52300">
                <a:srgbClr val="D7D7D7">
                  <a:alpha val="31000"/>
                </a:srgbClr>
              </a:gs>
              <a:gs pos="100000">
                <a:schemeClr val="bg1">
                  <a:lumMod val="75000"/>
                  <a:alpha val="38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8553C768-B689-B8FE-F820-B16F45AB2315}"/>
              </a:ext>
            </a:extLst>
          </p:cNvPr>
          <p:cNvSpPr/>
          <p:nvPr/>
        </p:nvSpPr>
        <p:spPr>
          <a:xfrm rot="5400000">
            <a:off x="9090630" y="3548301"/>
            <a:ext cx="2438783" cy="260854"/>
          </a:xfrm>
          <a:prstGeom prst="rightArrow">
            <a:avLst>
              <a:gd name="adj1" fmla="val 50000"/>
              <a:gd name="adj2" fmla="val 78942"/>
            </a:avLst>
          </a:prstGeom>
          <a:gradFill flip="none" rotWithShape="1">
            <a:gsLst>
              <a:gs pos="0">
                <a:schemeClr val="bg1">
                  <a:lumMod val="95000"/>
                  <a:alpha val="38000"/>
                </a:schemeClr>
              </a:gs>
              <a:gs pos="52300">
                <a:srgbClr val="D7D7D7">
                  <a:alpha val="31000"/>
                </a:srgbClr>
              </a:gs>
              <a:gs pos="100000">
                <a:schemeClr val="bg1">
                  <a:lumMod val="75000"/>
                  <a:alpha val="38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09CE8C2A-A074-8787-5354-E3A2928A4C00}"/>
              </a:ext>
            </a:extLst>
          </p:cNvPr>
          <p:cNvSpPr/>
          <p:nvPr/>
        </p:nvSpPr>
        <p:spPr>
          <a:xfrm rot="5400000">
            <a:off x="3259527" y="2693523"/>
            <a:ext cx="1137420" cy="260860"/>
          </a:xfrm>
          <a:prstGeom prst="rightArrow">
            <a:avLst>
              <a:gd name="adj1" fmla="val 50000"/>
              <a:gd name="adj2" fmla="val 78942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21000">
                <a:srgbClr val="D7D7D7"/>
              </a:gs>
              <a:gs pos="25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C6EDA6A1-245C-409C-78F4-D26E6C11AC2E}"/>
              </a:ext>
            </a:extLst>
          </p:cNvPr>
          <p:cNvSpPr/>
          <p:nvPr/>
        </p:nvSpPr>
        <p:spPr>
          <a:xfrm rot="5400000">
            <a:off x="1122225" y="2693523"/>
            <a:ext cx="1137420" cy="260860"/>
          </a:xfrm>
          <a:prstGeom prst="rightArrow">
            <a:avLst>
              <a:gd name="adj1" fmla="val 50000"/>
              <a:gd name="adj2" fmla="val 78942"/>
            </a:avLst>
          </a:prstGeom>
          <a:gradFill flip="none" rotWithShape="1">
            <a:gsLst>
              <a:gs pos="1000">
                <a:schemeClr val="bg1">
                  <a:lumMod val="95000"/>
                </a:schemeClr>
              </a:gs>
              <a:gs pos="12000">
                <a:srgbClr val="D7D7D7"/>
              </a:gs>
              <a:gs pos="21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6DD1FE-7C70-2424-4244-AD39EB97BE65}"/>
              </a:ext>
            </a:extLst>
          </p:cNvPr>
          <p:cNvSpPr txBox="1"/>
          <p:nvPr/>
        </p:nvSpPr>
        <p:spPr>
          <a:xfrm>
            <a:off x="258030" y="62615"/>
            <a:ext cx="4463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Example Case Study:</a:t>
            </a:r>
            <a:b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COVID-19 Strains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2B66007-5B39-0D19-0191-6CDD3671A6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80612" t="22524" r="677" b="26490"/>
          <a:stretch/>
        </p:blipFill>
        <p:spPr>
          <a:xfrm>
            <a:off x="1220139" y="3201031"/>
            <a:ext cx="880877" cy="76303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DB6A222-0BA0-A8F4-1C29-3E8DE3951B0C}"/>
              </a:ext>
            </a:extLst>
          </p:cNvPr>
          <p:cNvSpPr txBox="1"/>
          <p:nvPr/>
        </p:nvSpPr>
        <p:spPr>
          <a:xfrm>
            <a:off x="3381395" y="3924493"/>
            <a:ext cx="92926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Non-CL AI Algorithm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AB4E7A6-D627-0E08-CD71-F9DD22AC89D1}"/>
              </a:ext>
            </a:extLst>
          </p:cNvPr>
          <p:cNvCxnSpPr/>
          <p:nvPr/>
        </p:nvCxnSpPr>
        <p:spPr>
          <a:xfrm>
            <a:off x="626685" y="1189463"/>
            <a:ext cx="10829335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782D2C0-D229-9A0D-E257-70045BA28FD6}"/>
              </a:ext>
            </a:extLst>
          </p:cNvPr>
          <p:cNvCxnSpPr>
            <a:cxnSpLocks/>
          </p:cNvCxnSpPr>
          <p:nvPr/>
        </p:nvCxnSpPr>
        <p:spPr>
          <a:xfrm>
            <a:off x="1692700" y="1188546"/>
            <a:ext cx="0" cy="662556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89844D-07E2-658D-FDDD-3F68E3FCA471}"/>
              </a:ext>
            </a:extLst>
          </p:cNvPr>
          <p:cNvCxnSpPr>
            <a:cxnSpLocks/>
          </p:cNvCxnSpPr>
          <p:nvPr/>
        </p:nvCxnSpPr>
        <p:spPr>
          <a:xfrm>
            <a:off x="3846030" y="1188546"/>
            <a:ext cx="0" cy="662556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E3558BE-4A4B-7D89-E2EC-F369DB2D9846}"/>
              </a:ext>
            </a:extLst>
          </p:cNvPr>
          <p:cNvCxnSpPr>
            <a:cxnSpLocks/>
          </p:cNvCxnSpPr>
          <p:nvPr/>
        </p:nvCxnSpPr>
        <p:spPr>
          <a:xfrm>
            <a:off x="6061701" y="1198852"/>
            <a:ext cx="0" cy="662556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5D0513F-CF67-6915-0F9A-A919C0A10DD8}"/>
              </a:ext>
            </a:extLst>
          </p:cNvPr>
          <p:cNvCxnSpPr>
            <a:cxnSpLocks/>
          </p:cNvCxnSpPr>
          <p:nvPr/>
        </p:nvCxnSpPr>
        <p:spPr>
          <a:xfrm>
            <a:off x="8215031" y="1198852"/>
            <a:ext cx="0" cy="662556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1A9741B-EF28-4424-642B-CD07419DB78B}"/>
              </a:ext>
            </a:extLst>
          </p:cNvPr>
          <p:cNvCxnSpPr>
            <a:cxnSpLocks/>
          </p:cNvCxnSpPr>
          <p:nvPr/>
        </p:nvCxnSpPr>
        <p:spPr>
          <a:xfrm>
            <a:off x="10295447" y="1188546"/>
            <a:ext cx="0" cy="662556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62851DD-2EAE-781C-1809-F41C2D13FBB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12" t="17146" r="81468" b="14029"/>
          <a:stretch/>
        </p:blipFill>
        <p:spPr>
          <a:xfrm>
            <a:off x="1137425" y="1381909"/>
            <a:ext cx="1110553" cy="11374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0777B6-5FE2-5DD5-7B81-D5D558E33F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548" t="17146" r="41032" b="14029"/>
          <a:stretch/>
        </p:blipFill>
        <p:spPr>
          <a:xfrm>
            <a:off x="5534726" y="1381908"/>
            <a:ext cx="1110553" cy="11374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4A4B765-63B0-DB74-0F00-DB90D1D67B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1449" t="17146" r="21131" b="14029"/>
          <a:stretch/>
        </p:blipFill>
        <p:spPr>
          <a:xfrm>
            <a:off x="7668330" y="1381907"/>
            <a:ext cx="1110553" cy="11374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6BD1F2-1DCC-2F43-818D-5BA6C61294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1082" t="17146" r="1498" b="14029"/>
          <a:stretch/>
        </p:blipFill>
        <p:spPr>
          <a:xfrm>
            <a:off x="9746174" y="1381906"/>
            <a:ext cx="1110553" cy="113742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7285E50-3455-BAA7-4F39-51FD08C8D2BA}"/>
              </a:ext>
            </a:extLst>
          </p:cNvPr>
          <p:cNvSpPr txBox="1"/>
          <p:nvPr/>
        </p:nvSpPr>
        <p:spPr>
          <a:xfrm>
            <a:off x="1560505" y="2543423"/>
            <a:ext cx="9292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ALPHA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0446C5-F0FD-287C-514D-ECE3FAA63B92}"/>
              </a:ext>
            </a:extLst>
          </p:cNvPr>
          <p:cNvSpPr txBox="1"/>
          <p:nvPr/>
        </p:nvSpPr>
        <p:spPr>
          <a:xfrm>
            <a:off x="3681814" y="2528303"/>
            <a:ext cx="9292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2F3514-B716-EB27-F7B4-7C12E71ACBF3}"/>
              </a:ext>
            </a:extLst>
          </p:cNvPr>
          <p:cNvSpPr txBox="1"/>
          <p:nvPr/>
        </p:nvSpPr>
        <p:spPr>
          <a:xfrm>
            <a:off x="6041351" y="2528455"/>
            <a:ext cx="9292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GAMMA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654AF-DF23-B551-C163-AF13766EA064}"/>
              </a:ext>
            </a:extLst>
          </p:cNvPr>
          <p:cNvSpPr txBox="1"/>
          <p:nvPr/>
        </p:nvSpPr>
        <p:spPr>
          <a:xfrm>
            <a:off x="8081423" y="2528753"/>
            <a:ext cx="9292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1E13C5-D503-3C37-6A33-5CF0856E0C63}"/>
              </a:ext>
            </a:extLst>
          </p:cNvPr>
          <p:cNvSpPr txBox="1"/>
          <p:nvPr/>
        </p:nvSpPr>
        <p:spPr>
          <a:xfrm>
            <a:off x="9919503" y="2519327"/>
            <a:ext cx="16358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OMICRON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1DA51FB-2D41-ACFC-88AF-09401C99A8E8}"/>
              </a:ext>
            </a:extLst>
          </p:cNvPr>
          <p:cNvSpPr txBox="1"/>
          <p:nvPr/>
        </p:nvSpPr>
        <p:spPr>
          <a:xfrm>
            <a:off x="1228066" y="951279"/>
            <a:ext cx="9292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Dec 2019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D530235-63EF-CB13-B718-FFF6101C6E74}"/>
              </a:ext>
            </a:extLst>
          </p:cNvPr>
          <p:cNvSpPr txBox="1"/>
          <p:nvPr/>
        </p:nvSpPr>
        <p:spPr>
          <a:xfrm>
            <a:off x="3381396" y="951279"/>
            <a:ext cx="9292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May 2020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8B973D2-2F05-7094-FD9E-794C08148406}"/>
              </a:ext>
            </a:extLst>
          </p:cNvPr>
          <p:cNvSpPr txBox="1"/>
          <p:nvPr/>
        </p:nvSpPr>
        <p:spPr>
          <a:xfrm>
            <a:off x="5633231" y="951279"/>
            <a:ext cx="9292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Sept 2020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6CC127-A2F3-F29E-4A15-A95189B53601}"/>
              </a:ext>
            </a:extLst>
          </p:cNvPr>
          <p:cNvSpPr txBox="1"/>
          <p:nvPr/>
        </p:nvSpPr>
        <p:spPr>
          <a:xfrm>
            <a:off x="7758971" y="951279"/>
            <a:ext cx="9292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Dec 2020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67FEEE0-7A76-548E-62B4-8CD90C5BBA1E}"/>
              </a:ext>
            </a:extLst>
          </p:cNvPr>
          <p:cNvSpPr txBox="1"/>
          <p:nvPr/>
        </p:nvSpPr>
        <p:spPr>
          <a:xfrm>
            <a:off x="9865481" y="951279"/>
            <a:ext cx="9292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Nov 2021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1AC59DF8-8E14-EF56-1684-EBD5A88249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32000"/>
                    </a14:imgEffect>
                  </a14:imgLayer>
                </a14:imgProps>
              </a:ext>
            </a:extLst>
          </a:blip>
          <a:srcRect l="80612" t="22443" r="677" b="25334"/>
          <a:stretch/>
        </p:blipFill>
        <p:spPr>
          <a:xfrm>
            <a:off x="3381396" y="3201031"/>
            <a:ext cx="859995" cy="763037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34100EA5-B2E8-86E4-597F-BC0199795D92}"/>
              </a:ext>
            </a:extLst>
          </p:cNvPr>
          <p:cNvGrpSpPr/>
          <p:nvPr/>
        </p:nvGrpSpPr>
        <p:grpSpPr>
          <a:xfrm>
            <a:off x="3343541" y="4824377"/>
            <a:ext cx="880877" cy="771987"/>
            <a:chOff x="2116432" y="4788221"/>
            <a:chExt cx="880877" cy="771987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B15A6E3-867A-F8CE-A272-4F3BF23D8B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rcRect l="80612" t="22524" r="677" b="50060"/>
            <a:stretch/>
          </p:blipFill>
          <p:spPr>
            <a:xfrm>
              <a:off x="2116432" y="4788221"/>
              <a:ext cx="880877" cy="410307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B12A8669-1609-47C9-2845-42F5E0C4ED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32000"/>
                      </a14:imgEffect>
                    </a14:imgLayer>
                  </a14:imgProps>
                </a:ext>
              </a:extLst>
            </a:blip>
            <a:srcRect l="80612" t="50525" r="677" b="25334"/>
            <a:stretch/>
          </p:blipFill>
          <p:spPr>
            <a:xfrm>
              <a:off x="2116432" y="5198913"/>
              <a:ext cx="880877" cy="361295"/>
            </a:xfrm>
            <a:prstGeom prst="rect">
              <a:avLst/>
            </a:prstGeom>
          </p:spPr>
        </p:pic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774A8E81-40D9-AD4C-EADE-D502F2FF9D4C}"/>
              </a:ext>
            </a:extLst>
          </p:cNvPr>
          <p:cNvSpPr txBox="1"/>
          <p:nvPr/>
        </p:nvSpPr>
        <p:spPr>
          <a:xfrm>
            <a:off x="3270461" y="5555557"/>
            <a:ext cx="10270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Continual AI Algorithm</a:t>
            </a:r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B0AD828D-2F9D-FA30-9E25-2B3FA8256345}"/>
              </a:ext>
            </a:extLst>
          </p:cNvPr>
          <p:cNvSpPr/>
          <p:nvPr/>
        </p:nvSpPr>
        <p:spPr>
          <a:xfrm>
            <a:off x="4446927" y="4953733"/>
            <a:ext cx="1137420" cy="130428"/>
          </a:xfrm>
          <a:prstGeom prst="rightArrow">
            <a:avLst>
              <a:gd name="adj1" fmla="val 50000"/>
              <a:gd name="adj2" fmla="val 134118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52300">
                <a:srgbClr val="D7D7D7"/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2498620-CEE3-1EC8-94E3-2D7CAEDFB8BB}"/>
              </a:ext>
            </a:extLst>
          </p:cNvPr>
          <p:cNvSpPr txBox="1"/>
          <p:nvPr/>
        </p:nvSpPr>
        <p:spPr>
          <a:xfrm>
            <a:off x="5419658" y="4236195"/>
            <a:ext cx="13406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Fixed Network Architecture</a:t>
            </a:r>
          </a:p>
        </p:txBody>
      </p:sp>
      <p:sp>
        <p:nvSpPr>
          <p:cNvPr id="57" name="Left Brace 56">
            <a:extLst>
              <a:ext uri="{FF2B5EF4-FFF2-40B4-BE49-F238E27FC236}">
                <a16:creationId xmlns:a16="http://schemas.microsoft.com/office/drawing/2014/main" id="{1AF05290-5278-CE6E-CDFE-61474CD9DB97}"/>
              </a:ext>
            </a:extLst>
          </p:cNvPr>
          <p:cNvSpPr/>
          <p:nvPr/>
        </p:nvSpPr>
        <p:spPr>
          <a:xfrm rot="16200000">
            <a:off x="9053963" y="4661316"/>
            <a:ext cx="357637" cy="3002516"/>
          </a:xfrm>
          <a:prstGeom prst="leftBrace">
            <a:avLst>
              <a:gd name="adj1" fmla="val 40775"/>
              <a:gd name="adj2" fmla="val 50000"/>
            </a:avLst>
          </a:prstGeom>
          <a:ln cap="rnd">
            <a:prstDash val="sysDot"/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4CD98DB-136A-3EB1-4E56-EFECB717AB32}"/>
              </a:ext>
            </a:extLst>
          </p:cNvPr>
          <p:cNvSpPr txBox="1"/>
          <p:nvPr/>
        </p:nvSpPr>
        <p:spPr>
          <a:xfrm>
            <a:off x="8546058" y="6336418"/>
            <a:ext cx="13734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Dynamic Network Architecture</a:t>
            </a:r>
          </a:p>
        </p:txBody>
      </p:sp>
      <p:sp>
        <p:nvSpPr>
          <p:cNvPr id="58" name="Arrow: Right 57">
            <a:extLst>
              <a:ext uri="{FF2B5EF4-FFF2-40B4-BE49-F238E27FC236}">
                <a16:creationId xmlns:a16="http://schemas.microsoft.com/office/drawing/2014/main" id="{F1A53C92-725D-70A3-FECE-B2A4F906459F}"/>
              </a:ext>
            </a:extLst>
          </p:cNvPr>
          <p:cNvSpPr/>
          <p:nvPr/>
        </p:nvSpPr>
        <p:spPr>
          <a:xfrm>
            <a:off x="4402876" y="5457716"/>
            <a:ext cx="5516627" cy="127057"/>
          </a:xfrm>
          <a:prstGeom prst="rightArrow">
            <a:avLst>
              <a:gd name="adj1" fmla="val 50000"/>
              <a:gd name="adj2" fmla="val 134118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52300">
                <a:srgbClr val="D7D7D7"/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61E3A13-625A-DD2D-941A-141F286C948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935" t="14073" r="78798" b="62373"/>
          <a:stretch/>
        </p:blipFill>
        <p:spPr>
          <a:xfrm>
            <a:off x="7595128" y="4921481"/>
            <a:ext cx="1110553" cy="410308"/>
          </a:xfrm>
          <a:prstGeom prst="rect">
            <a:avLst/>
          </a:prstGeom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4C5AB618-8780-B66D-56A8-DD8910F1665F}"/>
              </a:ext>
            </a:extLst>
          </p:cNvPr>
          <p:cNvGrpSpPr/>
          <p:nvPr/>
        </p:nvGrpSpPr>
        <p:grpSpPr>
          <a:xfrm>
            <a:off x="5600913" y="4626207"/>
            <a:ext cx="880877" cy="771602"/>
            <a:chOff x="2116432" y="4788221"/>
            <a:chExt cx="880877" cy="771602"/>
          </a:xfrm>
        </p:grpSpPr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27C752C9-23B5-77B0-A689-C5F773EAAE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rcRect l="80612" t="22524" r="677" b="50060"/>
            <a:stretch/>
          </p:blipFill>
          <p:spPr>
            <a:xfrm>
              <a:off x="2116432" y="4788221"/>
              <a:ext cx="880877" cy="410307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1ED0850F-1911-80D8-5E64-D6751BCBBA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245000"/>
                      </a14:imgEffect>
                      <a14:imgEffect>
                        <a14:brightnessContrast bright="-8000"/>
                      </a14:imgEffect>
                    </a14:imgLayer>
                  </a14:imgProps>
                </a:ext>
              </a:extLst>
            </a:blip>
            <a:srcRect l="80612" t="50525" r="677" b="25334"/>
            <a:stretch/>
          </p:blipFill>
          <p:spPr>
            <a:xfrm>
              <a:off x="2116432" y="5198528"/>
              <a:ext cx="880877" cy="361295"/>
            </a:xfrm>
            <a:prstGeom prst="rect">
              <a:avLst/>
            </a:prstGeom>
          </p:spPr>
        </p:pic>
      </p:grpSp>
      <p:pic>
        <p:nvPicPr>
          <p:cNvPr id="66" name="Picture 65">
            <a:extLst>
              <a:ext uri="{FF2B5EF4-FFF2-40B4-BE49-F238E27FC236}">
                <a16:creationId xmlns:a16="http://schemas.microsoft.com/office/drawing/2014/main" id="{F3DE8200-8271-03C2-78AB-47793083B4A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935" t="38482" r="78798" b="37964"/>
          <a:stretch/>
        </p:blipFill>
        <p:spPr>
          <a:xfrm>
            <a:off x="7595128" y="5328035"/>
            <a:ext cx="1110553" cy="410308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A2F8BD5B-65AA-624B-2098-2C725A67C28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l="935" t="61800" r="78798" b="19877"/>
          <a:stretch/>
        </p:blipFill>
        <p:spPr>
          <a:xfrm>
            <a:off x="7595128" y="5738343"/>
            <a:ext cx="1110553" cy="319165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A983AD98-6BC9-4962-2B41-8992FCF0776B}"/>
              </a:ext>
            </a:extLst>
          </p:cNvPr>
          <p:cNvGrpSpPr/>
          <p:nvPr/>
        </p:nvGrpSpPr>
        <p:grpSpPr>
          <a:xfrm>
            <a:off x="9688892" y="4795295"/>
            <a:ext cx="1282445" cy="1327395"/>
            <a:chOff x="9750396" y="4912247"/>
            <a:chExt cx="1110554" cy="1149479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158AF0D-E163-CCC7-9469-31AA899FBF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rcRect l="935" t="14073" r="78798" b="62373"/>
            <a:stretch/>
          </p:blipFill>
          <p:spPr>
            <a:xfrm>
              <a:off x="9750397" y="4921466"/>
              <a:ext cx="1110553" cy="410308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ECCD190-1BAF-85F6-BB4B-3673569E00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rcRect l="935" t="38482" r="78798" b="37964"/>
            <a:stretch/>
          </p:blipFill>
          <p:spPr>
            <a:xfrm>
              <a:off x="9750397" y="5332253"/>
              <a:ext cx="1110553" cy="410308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3999BE79-2E95-83BD-E2E9-BB33009A99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chemeClr val="accent4">
                  <a:tint val="45000"/>
                  <a:satMod val="400000"/>
                </a:schemeClr>
              </a:duotone>
            </a:blip>
            <a:srcRect l="935" t="61800" r="78798" b="19877"/>
            <a:stretch/>
          </p:blipFill>
          <p:spPr>
            <a:xfrm>
              <a:off x="9750397" y="5742561"/>
              <a:ext cx="1110553" cy="319165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6D627196-7B17-F1C7-9DC1-F194E93CA6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6796"/>
                      </a14:imgEffect>
                      <a14:imgEffect>
                        <a14:saturation sat="0"/>
                      </a14:imgEffect>
                      <a14:imgEffect>
                        <a14:brightnessContrast bright="-54000"/>
                      </a14:imgEffect>
                    </a14:imgLayer>
                  </a14:imgProps>
                </a:ext>
              </a:extLst>
            </a:blip>
            <a:srcRect l="935" t="14073" r="78798" b="69661"/>
            <a:stretch/>
          </p:blipFill>
          <p:spPr>
            <a:xfrm>
              <a:off x="9750396" y="4912247"/>
              <a:ext cx="1110553" cy="283345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004AE20-D33C-01D3-6732-3B2FB43E765A}"/>
              </a:ext>
            </a:extLst>
          </p:cNvPr>
          <p:cNvSpPr txBox="1"/>
          <p:nvPr/>
        </p:nvSpPr>
        <p:spPr>
          <a:xfrm>
            <a:off x="212174" y="6336418"/>
            <a:ext cx="362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Kudithipudi</a:t>
            </a:r>
            <a:r>
              <a:rPr lang="en-US" dirty="0">
                <a:solidFill>
                  <a:schemeClr val="bg1"/>
                </a:solidFill>
              </a:rPr>
              <a:t>, Pandit, </a:t>
            </a:r>
            <a:r>
              <a:rPr lang="en-US" dirty="0" err="1">
                <a:solidFill>
                  <a:schemeClr val="bg1"/>
                </a:solidFill>
              </a:rPr>
              <a:t>NuAI</a:t>
            </a:r>
            <a:r>
              <a:rPr lang="en-US" dirty="0">
                <a:solidFill>
                  <a:schemeClr val="bg1"/>
                </a:solidFill>
              </a:rPr>
              <a:t> Lab 2025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1F52DD-7DF6-286A-D543-08DC966CC41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780" t="17146" r="61800" b="14029"/>
          <a:stretch/>
        </p:blipFill>
        <p:spPr>
          <a:xfrm>
            <a:off x="3292324" y="1381906"/>
            <a:ext cx="1110553" cy="113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2831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441DCF-0C48-F2B4-78A3-A551FAB0A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BAD1A-EC3A-FC7B-43BF-2F088F8D9E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148" y="336274"/>
            <a:ext cx="10340527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References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F8C3FEA-D619-170A-90DD-905FF4D147C1}"/>
              </a:ext>
            </a:extLst>
          </p:cNvPr>
          <p:cNvSpPr txBox="1">
            <a:spLocks/>
          </p:cNvSpPr>
          <p:nvPr/>
        </p:nvSpPr>
        <p:spPr>
          <a:xfrm>
            <a:off x="645609" y="1712492"/>
            <a:ext cx="11548951" cy="33293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AutoNum type="arabicPeriod"/>
            </a:pP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Kudithipudi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, 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Dhireesha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, et al. "Biological underpinnings for lifelong learning machines." </a:t>
            </a:r>
            <a:r>
              <a:rPr lang="en-US" sz="2000" b="0" i="1" dirty="0">
                <a:solidFill>
                  <a:schemeClr val="bg1"/>
                </a:solidFill>
                <a:effectLst/>
                <a:latin typeface="+mn-lt"/>
              </a:rPr>
              <a:t>Nature Machine Intelligence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 4.3 (2022): 196-210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457200" indent="-457200" algn="l">
              <a:buAutoNum type="arabicPeriod"/>
            </a:pPr>
            <a:endParaRPr lang="en-US" sz="20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457200" indent="-457200" algn="l">
              <a:buAutoNum type="arabicPeriod"/>
            </a:pP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+mn-lt"/>
              </a:rPr>
              <a:t>Ben-David, S., </a:t>
            </a:r>
            <a:r>
              <a:rPr lang="en-US" sz="2000" b="0" i="0" u="none" strike="noStrike" dirty="0" err="1">
                <a:solidFill>
                  <a:schemeClr val="bg1"/>
                </a:solidFill>
                <a:effectLst/>
                <a:latin typeface="+mn-lt"/>
              </a:rPr>
              <a:t>Bethge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+mn-lt"/>
              </a:rPr>
              <a:t>, M., Cossu, A., </a:t>
            </a:r>
            <a:r>
              <a:rPr lang="en-US" sz="2000" b="0" i="0" u="none" strike="noStrike" dirty="0" err="1">
                <a:solidFill>
                  <a:schemeClr val="bg1"/>
                </a:solidFill>
                <a:effectLst/>
                <a:latin typeface="+mn-lt"/>
              </a:rPr>
              <a:t>Gepperth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+mn-lt"/>
              </a:rPr>
              <a:t>, A., Hayes, T., </a:t>
            </a:r>
            <a:r>
              <a:rPr lang="en-US" sz="2000" b="0" i="0" u="none" strike="noStrike" dirty="0" err="1">
                <a:solidFill>
                  <a:schemeClr val="bg1"/>
                </a:solidFill>
                <a:effectLst/>
                <a:latin typeface="+mn-lt"/>
              </a:rPr>
              <a:t>Hüllermeier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+mn-lt"/>
              </a:rPr>
              <a:t>, E., Kanan, C., </a:t>
            </a:r>
            <a:r>
              <a:rPr lang="en-US" sz="2000" b="0" i="0" u="none" strike="noStrike" dirty="0" err="1">
                <a:solidFill>
                  <a:schemeClr val="bg1"/>
                </a:solidFill>
                <a:effectLst/>
                <a:latin typeface="+mn-lt"/>
              </a:rPr>
              <a:t>Kudithipudi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+mn-lt"/>
              </a:rPr>
              <a:t>, D., Lampert, C., Mundt, M. and </a:t>
            </a:r>
            <a:r>
              <a:rPr lang="en-US" sz="2000" b="0" i="0" u="none" strike="noStrike" dirty="0" err="1">
                <a:solidFill>
                  <a:schemeClr val="bg1"/>
                </a:solidFill>
                <a:effectLst/>
                <a:latin typeface="+mn-lt"/>
              </a:rPr>
              <a:t>Pascanu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+mn-lt"/>
              </a:rPr>
              <a:t>, R., 2023. Continual Learning: Applications and the Road Forward.</a:t>
            </a:r>
          </a:p>
          <a:p>
            <a:pPr marL="457200" indent="-457200" algn="l">
              <a:buAutoNum type="arabicPeriod"/>
            </a:pPr>
            <a:endParaRPr lang="en-US" sz="2000" b="0" i="0" u="none" strike="noStrike" dirty="0">
              <a:solidFill>
                <a:schemeClr val="bg1"/>
              </a:solidFill>
              <a:effectLst/>
              <a:latin typeface="+mn-lt"/>
            </a:endParaRPr>
          </a:p>
          <a:p>
            <a:pPr marL="457200" indent="-457200" algn="l">
              <a:buAutoNum type="arabicPeriod"/>
            </a:pP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Kudithipudi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 D, 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Daram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 A, 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Zyarah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 AM, 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Zohora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 FT, Aimone JB, 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Yanguas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-Gil A, 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Soures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 N, 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Neftci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 E, 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Mattina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 M, 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Lomonaco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 V, 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+mn-lt"/>
              </a:rPr>
              <a:t>Thiem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 CD. Design principles for lifelong learning AI accelerators. Nature Electronics. 2023 Nov;6(11):807-22.</a:t>
            </a:r>
          </a:p>
          <a:p>
            <a:pPr marL="457200" indent="-457200" algn="l">
              <a:buAutoNum type="arabicPeriod"/>
            </a:pPr>
            <a:endParaRPr lang="en-US" sz="2000" b="0" i="0" dirty="0">
              <a:solidFill>
                <a:schemeClr val="bg1"/>
              </a:solidFill>
              <a:effectLst/>
              <a:latin typeface="+mn-lt"/>
            </a:endParaRPr>
          </a:p>
          <a:p>
            <a:pPr marL="457200" indent="-457200" algn="l"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CCN keynote by Dr. </a:t>
            </a:r>
            <a:r>
              <a:rPr lang="en-US" sz="2000" dirty="0" err="1">
                <a:solidFill>
                  <a:schemeClr val="bg1"/>
                </a:solidFill>
                <a:latin typeface="+mn-lt"/>
              </a:rPr>
              <a:t>Kudithipudi</a:t>
            </a:r>
            <a:r>
              <a:rPr lang="en-US" sz="2000" dirty="0">
                <a:solidFill>
                  <a:schemeClr val="bg1"/>
                </a:solidFill>
                <a:latin typeface="+mn-lt"/>
              </a:rPr>
              <a:t>: </a:t>
            </a:r>
            <a:r>
              <a:rPr lang="en-US" sz="2000" dirty="0">
                <a:solidFill>
                  <a:schemeClr val="bg1"/>
                </a:solidFill>
                <a:latin typeface="+mn-lt"/>
                <a:hlinkClick r:id="rId3"/>
              </a:rPr>
              <a:t>https://www.youtube.com/watch?v=-xmLMWC2YlI</a:t>
            </a:r>
            <a:endParaRPr lang="en-US" sz="2000" dirty="0">
              <a:solidFill>
                <a:schemeClr val="bg1"/>
              </a:solidFill>
              <a:latin typeface="+mn-lt"/>
            </a:endParaRPr>
          </a:p>
          <a:p>
            <a:pPr marL="457200" indent="-457200" algn="l">
              <a:buAutoNum type="arabicPeriod"/>
            </a:pPr>
            <a:endParaRPr lang="en-US" sz="2000" dirty="0">
              <a:solidFill>
                <a:schemeClr val="bg1"/>
              </a:solidFill>
              <a:latin typeface="+mn-lt"/>
            </a:endParaRPr>
          </a:p>
          <a:p>
            <a:pPr marL="457200" indent="-457200" algn="l">
              <a:buAutoNum type="arabicPeriod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+mn-lt"/>
              </a:rPr>
              <a:t>Dey, Jayanta, et al. ”Simple Lifelong Learning Machines." (2021). (under review in TPAMI)</a:t>
            </a:r>
            <a:endParaRPr lang="en-US" sz="20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40394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4A68AB-5DC8-D9E8-B086-7D70BA998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227C9-C14A-45C4-DC71-216E672E3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8150" y="3104504"/>
            <a:ext cx="8775700" cy="1138238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n-lt"/>
              </a:rPr>
              <a:t>Thanks for your attention!</a:t>
            </a:r>
            <a:br>
              <a:rPr lang="en-US" sz="3600" dirty="0">
                <a:solidFill>
                  <a:schemeClr val="bg1"/>
                </a:solidFill>
                <a:latin typeface="+mn-lt"/>
              </a:rPr>
            </a:br>
            <a:br>
              <a:rPr lang="en-US" sz="1400" dirty="0">
                <a:solidFill>
                  <a:schemeClr val="bg1"/>
                </a:solidFill>
                <a:latin typeface="+mn-lt"/>
              </a:rPr>
            </a:br>
            <a:r>
              <a:rPr lang="en-US" sz="3600" dirty="0">
                <a:solidFill>
                  <a:schemeClr val="bg1"/>
                </a:solidFill>
                <a:latin typeface="+mn-lt"/>
              </a:rPr>
              <a:t>Questions?</a:t>
            </a:r>
            <a:endParaRPr lang="en-US" sz="4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D82B04-8A30-7D8E-7F7E-567091F11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6299" y="4495023"/>
            <a:ext cx="3879402" cy="18039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solidFill>
                  <a:srgbClr val="D8E1DA"/>
                </a:solidFill>
              </a:rPr>
              <a:t>jayanta.dey@utsa.edu</a:t>
            </a:r>
            <a:endParaRPr lang="en-US" dirty="0"/>
          </a:p>
        </p:txBody>
      </p:sp>
      <p:pic>
        <p:nvPicPr>
          <p:cNvPr id="4" name="Picture 3" descr="A logo of a brain&#10;&#10;AI-generated content may be incorrect.">
            <a:extLst>
              <a:ext uri="{FF2B5EF4-FFF2-40B4-BE49-F238E27FC236}">
                <a16:creationId xmlns:a16="http://schemas.microsoft.com/office/drawing/2014/main" id="{0A4966C2-D879-8758-4F74-97F9DA2DC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5208116"/>
            <a:ext cx="991659" cy="1090825"/>
          </a:xfrm>
          <a:prstGeom prst="rect">
            <a:avLst/>
          </a:prstGeom>
        </p:spPr>
      </p:pic>
      <p:pic>
        <p:nvPicPr>
          <p:cNvPr id="5" name="Picture 2" descr="AIM-AHEAD">
            <a:extLst>
              <a:ext uri="{FF2B5EF4-FFF2-40B4-BE49-F238E27FC236}">
                <a16:creationId xmlns:a16="http://schemas.microsoft.com/office/drawing/2014/main" id="{60FA60C3-DC19-4100-E6F2-B1D664562E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4729" y="5208116"/>
            <a:ext cx="1224271" cy="967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9956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90C614-66F8-354F-F52E-159F1F3F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A25B-7D48-8EDD-E934-D55A26CA5A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600" y="673101"/>
            <a:ext cx="8616406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Let’s look at Human Learning</a:t>
            </a:r>
          </a:p>
        </p:txBody>
      </p:sp>
      <p:pic>
        <p:nvPicPr>
          <p:cNvPr id="2052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1EBDD436-5280-722B-3E13-0289AEC20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43" y="3305674"/>
            <a:ext cx="10737668" cy="1039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D332DA1C-4AD9-E264-CBC2-53B5B6BC58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6497" y="2425713"/>
            <a:ext cx="8050349" cy="1356724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D8E1DA"/>
                </a:solidFill>
              </a:rPr>
              <a:t>Telugu Letters</a:t>
            </a:r>
          </a:p>
        </p:txBody>
      </p:sp>
    </p:spTree>
    <p:extLst>
      <p:ext uri="{BB962C8B-B14F-4D97-AF65-F5344CB8AC3E}">
        <p14:creationId xmlns:p14="http://schemas.microsoft.com/office/powerpoint/2010/main" val="3912268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43E897-BF58-A3CA-59D3-F598BB1D9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5924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3301BE-F447-9AB1-48CB-E2AAE0017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ED301-C0D4-80ED-5570-CF60EFD75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600" y="673101"/>
            <a:ext cx="8616406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Let’s look at Human Learning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936C3C2-66C1-264D-CF05-45802D229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6497" y="2425713"/>
            <a:ext cx="8050349" cy="1356724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D8E1DA"/>
                </a:solidFill>
              </a:rPr>
              <a:t>Bengali Letters</a:t>
            </a:r>
          </a:p>
        </p:txBody>
      </p:sp>
      <p:pic>
        <p:nvPicPr>
          <p:cNvPr id="5122" name="Picture 2" descr="A black and white symbol&#10;&#10;Description automatically generated">
            <a:extLst>
              <a:ext uri="{FF2B5EF4-FFF2-40B4-BE49-F238E27FC236}">
                <a16:creationId xmlns:a16="http://schemas.microsoft.com/office/drawing/2014/main" id="{1C31A5FA-335B-ECB5-B061-50DEBC1DD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5154" y="3327492"/>
            <a:ext cx="6095999" cy="1235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106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428D1A-64D8-7300-0D5D-852D570897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33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D5A46E-5597-4A42-A1F1-DDB6592AC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647F4-F53C-7312-0C0B-A3F6D1A96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600" y="673101"/>
            <a:ext cx="8616406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Let’s test your learning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D5803A84-20F8-8A96-BC76-A7A3748BC6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625" y="4401638"/>
            <a:ext cx="8050349" cy="1356724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algn="l"/>
            <a:r>
              <a:rPr lang="en-US" sz="4800" dirty="0">
                <a:solidFill>
                  <a:srgbClr val="D8E1DA"/>
                </a:solidFill>
              </a:rPr>
              <a:t>This letter belongs to which language?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4800" dirty="0">
                <a:solidFill>
                  <a:srgbClr val="D8E1DA"/>
                </a:solidFill>
              </a:rPr>
              <a:t>Thumbs up for Telugu         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4800" dirty="0">
                <a:solidFill>
                  <a:srgbClr val="D8E1DA"/>
                </a:solidFill>
              </a:rPr>
              <a:t>Raised hand for Bengali</a:t>
            </a:r>
          </a:p>
        </p:txBody>
      </p:sp>
      <p:pic>
        <p:nvPicPr>
          <p:cNvPr id="7170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78858FC4-5AA9-15CB-CBE9-CD90CF1F3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7600" y="2642521"/>
            <a:ext cx="11684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yellow gloved hand giving a thumbs up&#10;&#10;Description automatically generated">
            <a:extLst>
              <a:ext uri="{FF2B5EF4-FFF2-40B4-BE49-F238E27FC236}">
                <a16:creationId xmlns:a16="http://schemas.microsoft.com/office/drawing/2014/main" id="{8CE624EB-0449-749A-C399-8F576B61CF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205" y="4783549"/>
            <a:ext cx="469719" cy="465487"/>
          </a:xfrm>
          <a:prstGeom prst="rect">
            <a:avLst/>
          </a:prstGeom>
        </p:spPr>
      </p:pic>
      <p:pic>
        <p:nvPicPr>
          <p:cNvPr id="6" name="Picture 5" descr="A black and white screen with white text&#10;&#10;Description automatically generated">
            <a:extLst>
              <a:ext uri="{FF2B5EF4-FFF2-40B4-BE49-F238E27FC236}">
                <a16:creationId xmlns:a16="http://schemas.microsoft.com/office/drawing/2014/main" id="{46E49B61-54DC-D238-5C62-0FBC0EBCAA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478" y="5191165"/>
            <a:ext cx="3905032" cy="57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03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EDEA2E-C072-98C4-1014-F843F6095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0CE6C-960B-435F-C977-53C7A5AEB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600" y="673101"/>
            <a:ext cx="8616406" cy="1104900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Features of Human Learning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C40357F-8551-F53B-3462-FB72677EE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9628" y="2135903"/>
            <a:ext cx="9648372" cy="13567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914400" indent="-914400" algn="l">
              <a:buFont typeface="+mj-lt"/>
              <a:buAutoNum type="arabicPeriod"/>
            </a:pPr>
            <a:r>
              <a:rPr lang="en-US" sz="3600" dirty="0">
                <a:solidFill>
                  <a:srgbClr val="D8E1DA"/>
                </a:solidFill>
              </a:rPr>
              <a:t>Can continuously learn different tasks</a:t>
            </a:r>
          </a:p>
          <a:p>
            <a:pPr algn="l"/>
            <a:endParaRPr lang="en-US" sz="3600" dirty="0">
              <a:solidFill>
                <a:srgbClr val="D8E1DA"/>
              </a:solidFill>
            </a:endParaRPr>
          </a:p>
          <a:p>
            <a:pPr marL="742950" indent="-742950" algn="l">
              <a:buAutoNum type="arabicPeriod" startAt="2"/>
            </a:pPr>
            <a:r>
              <a:rPr lang="en-US" sz="3600" dirty="0">
                <a:solidFill>
                  <a:srgbClr val="D8E1DA"/>
                </a:solidFill>
              </a:rPr>
              <a:t>Improves on past and current tasks as they learn new tasks</a:t>
            </a:r>
          </a:p>
          <a:p>
            <a:pPr algn="l"/>
            <a:endParaRPr lang="en-US" sz="3600" dirty="0">
              <a:solidFill>
                <a:srgbClr val="D8E1DA"/>
              </a:solidFill>
            </a:endParaRPr>
          </a:p>
          <a:p>
            <a:pPr algn="l"/>
            <a:r>
              <a:rPr lang="en-US" sz="3600" dirty="0">
                <a:solidFill>
                  <a:srgbClr val="D8E1DA"/>
                </a:solidFill>
              </a:rPr>
              <a:t>3. 	Requires fewer samples to learn</a:t>
            </a:r>
          </a:p>
        </p:txBody>
      </p:sp>
    </p:spTree>
    <p:extLst>
      <p:ext uri="{BB962C8B-B14F-4D97-AF65-F5344CB8AC3E}">
        <p14:creationId xmlns:p14="http://schemas.microsoft.com/office/powerpoint/2010/main" val="1485547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47C741-FEC6-34AF-563F-3A46D622E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1EF1-479B-0AD0-714B-382EF6AE0B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223" y="497476"/>
            <a:ext cx="6459331" cy="1104900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+mn-lt"/>
              </a:rPr>
              <a:t>Let’s teach machines:</a:t>
            </a:r>
            <a:br>
              <a:rPr lang="en-US" sz="4800" dirty="0">
                <a:solidFill>
                  <a:schemeClr val="bg1"/>
                </a:solidFill>
                <a:latin typeface="+mn-lt"/>
              </a:rPr>
            </a:br>
            <a:r>
              <a:rPr lang="en-US" sz="48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4000" dirty="0">
                <a:solidFill>
                  <a:schemeClr val="bg1"/>
                </a:solidFill>
                <a:latin typeface="+mn-lt"/>
              </a:rPr>
              <a:t>Task1 (Cat vs Dog)</a:t>
            </a:r>
          </a:p>
        </p:txBody>
      </p:sp>
      <p:pic>
        <p:nvPicPr>
          <p:cNvPr id="4" name="Picture 3" descr="A close up of a cat&#10;&#10;Description automatically generated">
            <a:extLst>
              <a:ext uri="{FF2B5EF4-FFF2-40B4-BE49-F238E27FC236}">
                <a16:creationId xmlns:a16="http://schemas.microsoft.com/office/drawing/2014/main" id="{97A7F324-9A4A-BE71-3C1B-0563F504F9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397" y="1844401"/>
            <a:ext cx="2694820" cy="2251836"/>
          </a:xfrm>
          <a:prstGeom prst="rect">
            <a:avLst/>
          </a:prstGeom>
        </p:spPr>
      </p:pic>
      <p:pic>
        <p:nvPicPr>
          <p:cNvPr id="7" name="Picture 6" descr="A dog with its mouth open&#10;&#10;Description automatically generated">
            <a:extLst>
              <a:ext uri="{FF2B5EF4-FFF2-40B4-BE49-F238E27FC236}">
                <a16:creationId xmlns:a16="http://schemas.microsoft.com/office/drawing/2014/main" id="{628629F8-DD5C-FF03-E73F-2404A41FA2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0" y="1844401"/>
            <a:ext cx="2638870" cy="22518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03511C-28C3-823C-578A-80226883887A}"/>
              </a:ext>
            </a:extLst>
          </p:cNvPr>
          <p:cNvSpPr txBox="1"/>
          <p:nvPr/>
        </p:nvSpPr>
        <p:spPr>
          <a:xfrm>
            <a:off x="658223" y="2034134"/>
            <a:ext cx="57425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Recipe: 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Training data (feature, label)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Learnable parameters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Loss function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833464-5E20-AF72-F38B-E5BA72660BF7}"/>
              </a:ext>
            </a:extLst>
          </p:cNvPr>
          <p:cNvSpPr txBox="1"/>
          <p:nvPr/>
        </p:nvSpPr>
        <p:spPr>
          <a:xfrm>
            <a:off x="7107299" y="4636587"/>
            <a:ext cx="402936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Accuracy 82.31%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997CF0-0700-E327-9245-86F9FC2514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6281" y="4094480"/>
            <a:ext cx="3886638" cy="2387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EAD46D-ACF5-9F6C-5BCF-6EA3B3C87AE9}"/>
              </a:ext>
            </a:extLst>
          </p:cNvPr>
          <p:cNvSpPr txBox="1"/>
          <p:nvPr/>
        </p:nvSpPr>
        <p:spPr>
          <a:xfrm>
            <a:off x="6588396" y="5288280"/>
            <a:ext cx="56036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Successfully learns Task1 after seeing ~5000 samples per class!!!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18035C-95BB-8C2A-4C8E-5B98795D50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8172" y="142057"/>
            <a:ext cx="1440002" cy="143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630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8391</TotalTime>
  <Words>977</Words>
  <Application>Microsoft Office PowerPoint</Application>
  <PresentationFormat>Widescreen</PresentationFormat>
  <Paragraphs>192</Paragraphs>
  <Slides>29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Aptos</vt:lpstr>
      <vt:lpstr>Aptos Display</vt:lpstr>
      <vt:lpstr>Arial</vt:lpstr>
      <vt:lpstr>Calibri</vt:lpstr>
      <vt:lpstr>Segoe UI</vt:lpstr>
      <vt:lpstr>Office Theme</vt:lpstr>
      <vt:lpstr>  Continual Learning: Methods and Applications</vt:lpstr>
      <vt:lpstr>Module Learning Aims</vt:lpstr>
      <vt:lpstr>Let’s look at Human Learning</vt:lpstr>
      <vt:lpstr>PowerPoint Presentation</vt:lpstr>
      <vt:lpstr>Let’s look at Human Learning</vt:lpstr>
      <vt:lpstr>PowerPoint Presentation</vt:lpstr>
      <vt:lpstr>Let’s test your learning</vt:lpstr>
      <vt:lpstr>Features of Human Learning</vt:lpstr>
      <vt:lpstr>Let’s teach machines:  Task1 (Cat vs Dog)</vt:lpstr>
      <vt:lpstr>PowerPoint Presentation</vt:lpstr>
      <vt:lpstr>Let’s re-evaluate performance on Task 1</vt:lpstr>
      <vt:lpstr>Problems with traditional machine learning</vt:lpstr>
      <vt:lpstr>Catastrophic Forgetting</vt:lpstr>
      <vt:lpstr>Catastrophic Forgetting</vt:lpstr>
      <vt:lpstr>Catastrophic Forgetting: first mention</vt:lpstr>
      <vt:lpstr>About 30 years later…</vt:lpstr>
      <vt:lpstr>Mitigate Catastrophic Forgetting: solution 1</vt:lpstr>
      <vt:lpstr>Recall: Features of Human Learning</vt:lpstr>
      <vt:lpstr>Mitigate Catastrophic Forgetting: solution 2</vt:lpstr>
      <vt:lpstr>Mitigate Catastrophic Forgetting: solution 3</vt:lpstr>
      <vt:lpstr>Recall: Features of Human Learning</vt:lpstr>
      <vt:lpstr>Mitigate Forgetting: solution 4</vt:lpstr>
      <vt:lpstr>Recall: Features of Human Learning</vt:lpstr>
      <vt:lpstr>CL solutions:</vt:lpstr>
      <vt:lpstr>More challenges:</vt:lpstr>
      <vt:lpstr>Which datasets can benefit from CL?</vt:lpstr>
      <vt:lpstr>PowerPoint Presentation</vt:lpstr>
      <vt:lpstr>References</vt:lpstr>
      <vt:lpstr>Thanks for your attention! 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Mignon Frances Dumanjog</dc:creator>
  <cp:lastModifiedBy>Mignon Frances Dumanjog</cp:lastModifiedBy>
  <cp:revision>176</cp:revision>
  <dcterms:created xsi:type="dcterms:W3CDTF">2025-03-21T19:08:40Z</dcterms:created>
  <dcterms:modified xsi:type="dcterms:W3CDTF">2025-04-23T20:38:42Z</dcterms:modified>
</cp:coreProperties>
</file>

<file path=docProps/thumbnail.jpeg>
</file>